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5" r:id="rId8"/>
    <p:sldId id="266" r:id="rId9"/>
    <p:sldId id="267" r:id="rId10"/>
    <p:sldId id="268" r:id="rId11"/>
    <p:sldId id="262" r:id="rId12"/>
    <p:sldId id="269" r:id="rId13"/>
    <p:sldId id="263"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9" autoAdjust="0"/>
    <p:restoredTop sz="94660"/>
  </p:normalViewPr>
  <p:slideViewPr>
    <p:cSldViewPr snapToGrid="0">
      <p:cViewPr varScale="1">
        <p:scale>
          <a:sx n="59" d="100"/>
          <a:sy n="59" d="100"/>
        </p:scale>
        <p:origin x="78" y="4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933D44-1E2C-5B88-426C-F560EB7B242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D6A1295-8583-D15C-E027-75DD8187E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A7D720F-F25C-5B14-B549-BC809A95F81D}"/>
              </a:ext>
            </a:extLst>
          </p:cNvPr>
          <p:cNvSpPr>
            <a:spLocks noGrp="1"/>
          </p:cNvSpPr>
          <p:nvPr>
            <p:ph type="dt" sz="half" idx="10"/>
          </p:nvPr>
        </p:nvSpPr>
        <p:spPr/>
        <p:txBody>
          <a:bodyPr/>
          <a:lstStyle/>
          <a:p>
            <a:fld id="{F85FAC14-8B58-4C34-87F1-460877B71830}" type="datetimeFigureOut">
              <a:rPr kumimoji="1" lang="ja-JP" altLang="en-US" smtClean="0"/>
              <a:t>2022/7/18</a:t>
            </a:fld>
            <a:endParaRPr kumimoji="1" lang="ja-JP" altLang="en-US"/>
          </a:p>
        </p:txBody>
      </p:sp>
      <p:sp>
        <p:nvSpPr>
          <p:cNvPr id="5" name="フッター プレースホルダー 4">
            <a:extLst>
              <a:ext uri="{FF2B5EF4-FFF2-40B4-BE49-F238E27FC236}">
                <a16:creationId xmlns:a16="http://schemas.microsoft.com/office/drawing/2014/main" id="{3213A1EE-81ED-BED8-69A8-17FF49051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D27138F-3316-C9FB-B314-D5479A5435D5}"/>
              </a:ext>
            </a:extLst>
          </p:cNvPr>
          <p:cNvSpPr>
            <a:spLocks noGrp="1"/>
          </p:cNvSpPr>
          <p:nvPr>
            <p:ph type="sldNum" sz="quarter" idx="12"/>
          </p:nvPr>
        </p:nvSpPr>
        <p:spPr/>
        <p:txBody>
          <a:body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904422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75366-EA45-2AA7-172F-3D02A850EC1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CF052E0-FE3E-305E-503D-2EA2F877767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88C9E0B-422A-94B3-037F-058D06010CFA}"/>
              </a:ext>
            </a:extLst>
          </p:cNvPr>
          <p:cNvSpPr>
            <a:spLocks noGrp="1"/>
          </p:cNvSpPr>
          <p:nvPr>
            <p:ph type="dt" sz="half" idx="10"/>
          </p:nvPr>
        </p:nvSpPr>
        <p:spPr/>
        <p:txBody>
          <a:bodyPr/>
          <a:lstStyle/>
          <a:p>
            <a:fld id="{F85FAC14-8B58-4C34-87F1-460877B71830}" type="datetimeFigureOut">
              <a:rPr kumimoji="1" lang="ja-JP" altLang="en-US" smtClean="0"/>
              <a:t>2022/7/18</a:t>
            </a:fld>
            <a:endParaRPr kumimoji="1" lang="ja-JP" altLang="en-US"/>
          </a:p>
        </p:txBody>
      </p:sp>
      <p:sp>
        <p:nvSpPr>
          <p:cNvPr id="5" name="フッター プレースホルダー 4">
            <a:extLst>
              <a:ext uri="{FF2B5EF4-FFF2-40B4-BE49-F238E27FC236}">
                <a16:creationId xmlns:a16="http://schemas.microsoft.com/office/drawing/2014/main" id="{A25AD21D-1AEE-C0F0-E64C-7D567B121B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0DBDC22-1C97-D54A-2540-3482136EAFD9}"/>
              </a:ext>
            </a:extLst>
          </p:cNvPr>
          <p:cNvSpPr>
            <a:spLocks noGrp="1"/>
          </p:cNvSpPr>
          <p:nvPr>
            <p:ph type="sldNum" sz="quarter" idx="12"/>
          </p:nvPr>
        </p:nvSpPr>
        <p:spPr/>
        <p:txBody>
          <a:body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738621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4F825C0-8678-B403-99AF-E1E2A6BB801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7D296F2-6FC6-B8D5-44D3-E11E2174399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BDE7722-B4FA-BD8F-D48A-2527D1A25235}"/>
              </a:ext>
            </a:extLst>
          </p:cNvPr>
          <p:cNvSpPr>
            <a:spLocks noGrp="1"/>
          </p:cNvSpPr>
          <p:nvPr>
            <p:ph type="dt" sz="half" idx="10"/>
          </p:nvPr>
        </p:nvSpPr>
        <p:spPr/>
        <p:txBody>
          <a:bodyPr/>
          <a:lstStyle/>
          <a:p>
            <a:fld id="{F85FAC14-8B58-4C34-87F1-460877B71830}" type="datetimeFigureOut">
              <a:rPr kumimoji="1" lang="ja-JP" altLang="en-US" smtClean="0"/>
              <a:t>2022/7/18</a:t>
            </a:fld>
            <a:endParaRPr kumimoji="1" lang="ja-JP" altLang="en-US"/>
          </a:p>
        </p:txBody>
      </p:sp>
      <p:sp>
        <p:nvSpPr>
          <p:cNvPr id="5" name="フッター プレースホルダー 4">
            <a:extLst>
              <a:ext uri="{FF2B5EF4-FFF2-40B4-BE49-F238E27FC236}">
                <a16:creationId xmlns:a16="http://schemas.microsoft.com/office/drawing/2014/main" id="{1F32B44E-CAA0-D1D2-0097-4859D3BE404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F3C644-EA2E-BFE5-221E-D7405D9ABB94}"/>
              </a:ext>
            </a:extLst>
          </p:cNvPr>
          <p:cNvSpPr>
            <a:spLocks noGrp="1"/>
          </p:cNvSpPr>
          <p:nvPr>
            <p:ph type="sldNum" sz="quarter" idx="12"/>
          </p:nvPr>
        </p:nvSpPr>
        <p:spPr/>
        <p:txBody>
          <a:body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310415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4A972D-3849-4F44-A8BA-12BB7972965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F69C5F-DAAD-CF83-0259-781A68AB1D5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CACC4E7-4E1C-BD45-1E7A-F6AAD6799691}"/>
              </a:ext>
            </a:extLst>
          </p:cNvPr>
          <p:cNvSpPr>
            <a:spLocks noGrp="1"/>
          </p:cNvSpPr>
          <p:nvPr>
            <p:ph type="dt" sz="half" idx="10"/>
          </p:nvPr>
        </p:nvSpPr>
        <p:spPr/>
        <p:txBody>
          <a:bodyPr/>
          <a:lstStyle/>
          <a:p>
            <a:fld id="{F85FAC14-8B58-4C34-87F1-460877B71830}" type="datetimeFigureOut">
              <a:rPr kumimoji="1" lang="ja-JP" altLang="en-US" smtClean="0"/>
              <a:t>2022/7/18</a:t>
            </a:fld>
            <a:endParaRPr kumimoji="1" lang="ja-JP" altLang="en-US"/>
          </a:p>
        </p:txBody>
      </p:sp>
      <p:sp>
        <p:nvSpPr>
          <p:cNvPr id="5" name="フッター プレースホルダー 4">
            <a:extLst>
              <a:ext uri="{FF2B5EF4-FFF2-40B4-BE49-F238E27FC236}">
                <a16:creationId xmlns:a16="http://schemas.microsoft.com/office/drawing/2014/main" id="{EE0D64C4-C33F-329F-6511-7C7B188A948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7B6D02-F67B-344A-D395-E29841C53F2F}"/>
              </a:ext>
            </a:extLst>
          </p:cNvPr>
          <p:cNvSpPr>
            <a:spLocks noGrp="1"/>
          </p:cNvSpPr>
          <p:nvPr>
            <p:ph type="sldNum" sz="quarter" idx="12"/>
          </p:nvPr>
        </p:nvSpPr>
        <p:spPr/>
        <p:txBody>
          <a:body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4157858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C47E3-0AF9-101F-3699-C1323F9A7C1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445B664-7A0E-0DFD-B665-5EF5BA34CB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7140D95-6A5B-BFF5-A411-1C04B71648A1}"/>
              </a:ext>
            </a:extLst>
          </p:cNvPr>
          <p:cNvSpPr>
            <a:spLocks noGrp="1"/>
          </p:cNvSpPr>
          <p:nvPr>
            <p:ph type="dt" sz="half" idx="10"/>
          </p:nvPr>
        </p:nvSpPr>
        <p:spPr/>
        <p:txBody>
          <a:bodyPr/>
          <a:lstStyle/>
          <a:p>
            <a:fld id="{F85FAC14-8B58-4C34-87F1-460877B71830}" type="datetimeFigureOut">
              <a:rPr kumimoji="1" lang="ja-JP" altLang="en-US" smtClean="0"/>
              <a:t>2022/7/18</a:t>
            </a:fld>
            <a:endParaRPr kumimoji="1" lang="ja-JP" altLang="en-US"/>
          </a:p>
        </p:txBody>
      </p:sp>
      <p:sp>
        <p:nvSpPr>
          <p:cNvPr id="5" name="フッター プレースホルダー 4">
            <a:extLst>
              <a:ext uri="{FF2B5EF4-FFF2-40B4-BE49-F238E27FC236}">
                <a16:creationId xmlns:a16="http://schemas.microsoft.com/office/drawing/2014/main" id="{192FE487-2BC3-53E7-7ABE-704771F4F25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B13A58-8A24-F842-0E4C-5B94E59CE2E3}"/>
              </a:ext>
            </a:extLst>
          </p:cNvPr>
          <p:cNvSpPr>
            <a:spLocks noGrp="1"/>
          </p:cNvSpPr>
          <p:nvPr>
            <p:ph type="sldNum" sz="quarter" idx="12"/>
          </p:nvPr>
        </p:nvSpPr>
        <p:spPr/>
        <p:txBody>
          <a:body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352516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FA533-250C-B056-FF11-B1CC0478466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23940B-1F2D-EEA6-29C5-B823B52155E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BB79A78-4E73-861D-29E4-B06E9839EA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5E92EF1-AC94-95EB-CDFF-DDDC41807C7D}"/>
              </a:ext>
            </a:extLst>
          </p:cNvPr>
          <p:cNvSpPr>
            <a:spLocks noGrp="1"/>
          </p:cNvSpPr>
          <p:nvPr>
            <p:ph type="dt" sz="half" idx="10"/>
          </p:nvPr>
        </p:nvSpPr>
        <p:spPr/>
        <p:txBody>
          <a:bodyPr/>
          <a:lstStyle/>
          <a:p>
            <a:fld id="{F85FAC14-8B58-4C34-87F1-460877B71830}" type="datetimeFigureOut">
              <a:rPr kumimoji="1" lang="ja-JP" altLang="en-US" smtClean="0"/>
              <a:t>2022/7/18</a:t>
            </a:fld>
            <a:endParaRPr kumimoji="1" lang="ja-JP" altLang="en-US"/>
          </a:p>
        </p:txBody>
      </p:sp>
      <p:sp>
        <p:nvSpPr>
          <p:cNvPr id="6" name="フッター プレースホルダー 5">
            <a:extLst>
              <a:ext uri="{FF2B5EF4-FFF2-40B4-BE49-F238E27FC236}">
                <a16:creationId xmlns:a16="http://schemas.microsoft.com/office/drawing/2014/main" id="{B96DC388-5F02-8AC3-6F78-6E85DB9E77B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9D82B94-F0F1-C5DF-92E4-C24096C6A08C}"/>
              </a:ext>
            </a:extLst>
          </p:cNvPr>
          <p:cNvSpPr>
            <a:spLocks noGrp="1"/>
          </p:cNvSpPr>
          <p:nvPr>
            <p:ph type="sldNum" sz="quarter" idx="12"/>
          </p:nvPr>
        </p:nvSpPr>
        <p:spPr/>
        <p:txBody>
          <a:body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3994757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CED2DE-34FE-4D67-4E0C-C685301377A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C7C1B3F-F515-CADF-E093-1E23ED4E27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1621420-E06F-C66C-4B53-5236A3A0167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E61161E-FF7D-EE88-493C-D3A0EC0628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3364601-5447-AF87-1911-BAFD3CD669E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D5FA013-9631-49EE-7035-A1C3307B2704}"/>
              </a:ext>
            </a:extLst>
          </p:cNvPr>
          <p:cNvSpPr>
            <a:spLocks noGrp="1"/>
          </p:cNvSpPr>
          <p:nvPr>
            <p:ph type="dt" sz="half" idx="10"/>
          </p:nvPr>
        </p:nvSpPr>
        <p:spPr/>
        <p:txBody>
          <a:bodyPr/>
          <a:lstStyle/>
          <a:p>
            <a:fld id="{F85FAC14-8B58-4C34-87F1-460877B71830}" type="datetimeFigureOut">
              <a:rPr kumimoji="1" lang="ja-JP" altLang="en-US" smtClean="0"/>
              <a:t>2022/7/18</a:t>
            </a:fld>
            <a:endParaRPr kumimoji="1" lang="ja-JP" altLang="en-US"/>
          </a:p>
        </p:txBody>
      </p:sp>
      <p:sp>
        <p:nvSpPr>
          <p:cNvPr id="8" name="フッター プレースホルダー 7">
            <a:extLst>
              <a:ext uri="{FF2B5EF4-FFF2-40B4-BE49-F238E27FC236}">
                <a16:creationId xmlns:a16="http://schemas.microsoft.com/office/drawing/2014/main" id="{D41FC9CB-C7E7-5594-288A-B9738654762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25A1BC4-818F-ED12-698A-85ECCF3B0A40}"/>
              </a:ext>
            </a:extLst>
          </p:cNvPr>
          <p:cNvSpPr>
            <a:spLocks noGrp="1"/>
          </p:cNvSpPr>
          <p:nvPr>
            <p:ph type="sldNum" sz="quarter" idx="12"/>
          </p:nvPr>
        </p:nvSpPr>
        <p:spPr/>
        <p:txBody>
          <a:body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15534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11E5CE-D231-7589-5B5B-59C31A9A9D4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ED7A913-09D8-7189-2D82-C38A0ADBE839}"/>
              </a:ext>
            </a:extLst>
          </p:cNvPr>
          <p:cNvSpPr>
            <a:spLocks noGrp="1"/>
          </p:cNvSpPr>
          <p:nvPr>
            <p:ph type="dt" sz="half" idx="10"/>
          </p:nvPr>
        </p:nvSpPr>
        <p:spPr/>
        <p:txBody>
          <a:bodyPr/>
          <a:lstStyle/>
          <a:p>
            <a:fld id="{F85FAC14-8B58-4C34-87F1-460877B71830}" type="datetimeFigureOut">
              <a:rPr kumimoji="1" lang="ja-JP" altLang="en-US" smtClean="0"/>
              <a:t>2022/7/18</a:t>
            </a:fld>
            <a:endParaRPr kumimoji="1" lang="ja-JP" altLang="en-US"/>
          </a:p>
        </p:txBody>
      </p:sp>
      <p:sp>
        <p:nvSpPr>
          <p:cNvPr id="4" name="フッター プレースホルダー 3">
            <a:extLst>
              <a:ext uri="{FF2B5EF4-FFF2-40B4-BE49-F238E27FC236}">
                <a16:creationId xmlns:a16="http://schemas.microsoft.com/office/drawing/2014/main" id="{9FD06E7A-3D9D-F557-D6AA-2ECB5A48B51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88AD1B1-595B-E3F5-433B-479FB87D4315}"/>
              </a:ext>
            </a:extLst>
          </p:cNvPr>
          <p:cNvSpPr>
            <a:spLocks noGrp="1"/>
          </p:cNvSpPr>
          <p:nvPr>
            <p:ph type="sldNum" sz="quarter" idx="12"/>
          </p:nvPr>
        </p:nvSpPr>
        <p:spPr/>
        <p:txBody>
          <a:body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2555790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F4FDB11-E36E-FBE1-A861-45DA2DF84BC3}"/>
              </a:ext>
            </a:extLst>
          </p:cNvPr>
          <p:cNvSpPr>
            <a:spLocks noGrp="1"/>
          </p:cNvSpPr>
          <p:nvPr>
            <p:ph type="dt" sz="half" idx="10"/>
          </p:nvPr>
        </p:nvSpPr>
        <p:spPr/>
        <p:txBody>
          <a:bodyPr/>
          <a:lstStyle/>
          <a:p>
            <a:fld id="{F85FAC14-8B58-4C34-87F1-460877B71830}" type="datetimeFigureOut">
              <a:rPr kumimoji="1" lang="ja-JP" altLang="en-US" smtClean="0"/>
              <a:t>2022/7/18</a:t>
            </a:fld>
            <a:endParaRPr kumimoji="1" lang="ja-JP" altLang="en-US"/>
          </a:p>
        </p:txBody>
      </p:sp>
      <p:sp>
        <p:nvSpPr>
          <p:cNvPr id="3" name="フッター プレースホルダー 2">
            <a:extLst>
              <a:ext uri="{FF2B5EF4-FFF2-40B4-BE49-F238E27FC236}">
                <a16:creationId xmlns:a16="http://schemas.microsoft.com/office/drawing/2014/main" id="{42D55551-E67B-D59E-3D37-88B5DE0D931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8230FA2-C041-28B6-3A19-BCB99437FD02}"/>
              </a:ext>
            </a:extLst>
          </p:cNvPr>
          <p:cNvSpPr>
            <a:spLocks noGrp="1"/>
          </p:cNvSpPr>
          <p:nvPr>
            <p:ph type="sldNum" sz="quarter" idx="12"/>
          </p:nvPr>
        </p:nvSpPr>
        <p:spPr/>
        <p:txBody>
          <a:body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951070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94FA06-2631-AB44-2025-1AF6097F0C0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7D61B77-FB1B-0549-10FF-D0F1F7EEB8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EE1BCD3-B047-7BA4-246A-B9FF47965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8809A30-AC9F-C77D-63BC-D684E0F81604}"/>
              </a:ext>
            </a:extLst>
          </p:cNvPr>
          <p:cNvSpPr>
            <a:spLocks noGrp="1"/>
          </p:cNvSpPr>
          <p:nvPr>
            <p:ph type="dt" sz="half" idx="10"/>
          </p:nvPr>
        </p:nvSpPr>
        <p:spPr/>
        <p:txBody>
          <a:bodyPr/>
          <a:lstStyle/>
          <a:p>
            <a:fld id="{F85FAC14-8B58-4C34-87F1-460877B71830}" type="datetimeFigureOut">
              <a:rPr kumimoji="1" lang="ja-JP" altLang="en-US" smtClean="0"/>
              <a:t>2022/7/18</a:t>
            </a:fld>
            <a:endParaRPr kumimoji="1" lang="ja-JP" altLang="en-US"/>
          </a:p>
        </p:txBody>
      </p:sp>
      <p:sp>
        <p:nvSpPr>
          <p:cNvPr id="6" name="フッター プレースホルダー 5">
            <a:extLst>
              <a:ext uri="{FF2B5EF4-FFF2-40B4-BE49-F238E27FC236}">
                <a16:creationId xmlns:a16="http://schemas.microsoft.com/office/drawing/2014/main" id="{3ABB9135-14C2-0006-25D7-017BD22D172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080DC7A-1E6A-9286-15A4-77B9AC250B23}"/>
              </a:ext>
            </a:extLst>
          </p:cNvPr>
          <p:cNvSpPr>
            <a:spLocks noGrp="1"/>
          </p:cNvSpPr>
          <p:nvPr>
            <p:ph type="sldNum" sz="quarter" idx="12"/>
          </p:nvPr>
        </p:nvSpPr>
        <p:spPr/>
        <p:txBody>
          <a:body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273653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017C96-24AF-61F3-8211-18544D6DF0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B416007-E73A-BB3B-9696-FBCFEA9DE8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7EF4593-6A8F-68CB-C4A0-4F569060E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504C743-419D-8F7D-15B9-04459E045CC3}"/>
              </a:ext>
            </a:extLst>
          </p:cNvPr>
          <p:cNvSpPr>
            <a:spLocks noGrp="1"/>
          </p:cNvSpPr>
          <p:nvPr>
            <p:ph type="dt" sz="half" idx="10"/>
          </p:nvPr>
        </p:nvSpPr>
        <p:spPr/>
        <p:txBody>
          <a:bodyPr/>
          <a:lstStyle/>
          <a:p>
            <a:fld id="{F85FAC14-8B58-4C34-87F1-460877B71830}" type="datetimeFigureOut">
              <a:rPr kumimoji="1" lang="ja-JP" altLang="en-US" smtClean="0"/>
              <a:t>2022/7/18</a:t>
            </a:fld>
            <a:endParaRPr kumimoji="1" lang="ja-JP" altLang="en-US"/>
          </a:p>
        </p:txBody>
      </p:sp>
      <p:sp>
        <p:nvSpPr>
          <p:cNvPr id="6" name="フッター プレースホルダー 5">
            <a:extLst>
              <a:ext uri="{FF2B5EF4-FFF2-40B4-BE49-F238E27FC236}">
                <a16:creationId xmlns:a16="http://schemas.microsoft.com/office/drawing/2014/main" id="{2489AEF2-5D1A-4A9E-A6B2-3C588C2D977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6B5072D-2AC1-BE55-51D3-1DEC6B77B994}"/>
              </a:ext>
            </a:extLst>
          </p:cNvPr>
          <p:cNvSpPr>
            <a:spLocks noGrp="1"/>
          </p:cNvSpPr>
          <p:nvPr>
            <p:ph type="sldNum" sz="quarter" idx="12"/>
          </p:nvPr>
        </p:nvSpPr>
        <p:spPr/>
        <p:txBody>
          <a:body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224773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DA7EF3-B653-2573-18E4-3D5985C7E8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17AEB1-6957-B57D-6829-50891D51E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4318EB-1936-DE9F-C282-4BC5CD955B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5FAC14-8B58-4C34-87F1-460877B71830}" type="datetimeFigureOut">
              <a:rPr kumimoji="1" lang="ja-JP" altLang="en-US" smtClean="0"/>
              <a:t>2022/7/18</a:t>
            </a:fld>
            <a:endParaRPr kumimoji="1" lang="ja-JP" altLang="en-US"/>
          </a:p>
        </p:txBody>
      </p:sp>
      <p:sp>
        <p:nvSpPr>
          <p:cNvPr id="5" name="フッター プレースホルダー 4">
            <a:extLst>
              <a:ext uri="{FF2B5EF4-FFF2-40B4-BE49-F238E27FC236}">
                <a16:creationId xmlns:a16="http://schemas.microsoft.com/office/drawing/2014/main" id="{35E711D9-7079-3F76-DF9D-CDB3C5555A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BA1D75B-FCE9-CBDD-C21E-46F0C90001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7C31F-07CA-4AC8-8BAE-63E5B72591B9}" type="slidenum">
              <a:rPr kumimoji="1" lang="ja-JP" altLang="en-US" smtClean="0"/>
              <a:t>‹#›</a:t>
            </a:fld>
            <a:endParaRPr kumimoji="1" lang="ja-JP" altLang="en-US"/>
          </a:p>
        </p:txBody>
      </p:sp>
    </p:spTree>
    <p:extLst>
      <p:ext uri="{BB962C8B-B14F-4D97-AF65-F5344CB8AC3E}">
        <p14:creationId xmlns:p14="http://schemas.microsoft.com/office/powerpoint/2010/main" val="2429047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sugasin2813/donkeycar_by_raspberrypi.gi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isy/overdrive" TargetMode="External"/><Relationship Id="rId2" Type="http://schemas.openxmlformats.org/officeDocument/2006/relationships/hyperlink" Target="https://docs.donkeycar.com/" TargetMode="External"/><Relationship Id="rId1" Type="http://schemas.openxmlformats.org/officeDocument/2006/relationships/slideLayout" Target="../slideLayouts/slideLayout2.xml"/><Relationship Id="rId4" Type="http://schemas.openxmlformats.org/officeDocument/2006/relationships/hyperlink" Target="https://picamera.readthedocs.io/en/release-1.1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66779A-4F60-402C-E3F1-BE7749F43458}"/>
              </a:ext>
            </a:extLst>
          </p:cNvPr>
          <p:cNvSpPr>
            <a:spLocks noGrp="1"/>
          </p:cNvSpPr>
          <p:nvPr>
            <p:ph type="ctrTitle"/>
          </p:nvPr>
        </p:nvSpPr>
        <p:spPr/>
        <p:txBody>
          <a:bodyPr>
            <a:normAutofit/>
          </a:bodyPr>
          <a:lstStyle/>
          <a:p>
            <a:r>
              <a:rPr kumimoji="1" lang="en-US" altLang="ja-JP" dirty="0">
                <a:latin typeface="Times New Roman" panose="02020603050405020304" pitchFamily="18" charset="0"/>
                <a:cs typeface="Times New Roman" panose="02020603050405020304" pitchFamily="18" charset="0"/>
              </a:rPr>
              <a:t>Raspberry pi</a:t>
            </a:r>
            <a:r>
              <a:rPr kumimoji="1" lang="ja-JP" altLang="en-US" dirty="0">
                <a:latin typeface="Times New Roman" panose="02020603050405020304" pitchFamily="18" charset="0"/>
                <a:cs typeface="Times New Roman" panose="02020603050405020304" pitchFamily="18" charset="0"/>
              </a:rPr>
              <a:t>上での</a:t>
            </a:r>
            <a:br>
              <a:rPr kumimoji="1" lang="en-US" altLang="ja-JP" dirty="0">
                <a:latin typeface="Times New Roman" panose="02020603050405020304" pitchFamily="18" charset="0"/>
                <a:cs typeface="Times New Roman" panose="02020603050405020304" pitchFamily="18" charset="0"/>
              </a:rPr>
            </a:br>
            <a:r>
              <a:rPr kumimoji="1" lang="ja-JP" altLang="en-US" dirty="0">
                <a:latin typeface="Times New Roman" panose="02020603050405020304" pitchFamily="18" charset="0"/>
                <a:cs typeface="Times New Roman" panose="02020603050405020304" pitchFamily="18" charset="0"/>
              </a:rPr>
              <a:t>自動運転モデルの推論</a:t>
            </a:r>
          </a:p>
        </p:txBody>
      </p:sp>
      <p:sp>
        <p:nvSpPr>
          <p:cNvPr id="3" name="字幕 2">
            <a:extLst>
              <a:ext uri="{FF2B5EF4-FFF2-40B4-BE49-F238E27FC236}">
                <a16:creationId xmlns:a16="http://schemas.microsoft.com/office/drawing/2014/main" id="{92195648-D5BD-F389-2A07-69AEC2555049}"/>
              </a:ext>
            </a:extLst>
          </p:cNvPr>
          <p:cNvSpPr>
            <a:spLocks noGrp="1"/>
          </p:cNvSpPr>
          <p:nvPr>
            <p:ph type="subTitle" idx="1"/>
          </p:nvPr>
        </p:nvSpPr>
        <p:spPr>
          <a:xfrm>
            <a:off x="1524000" y="3922078"/>
            <a:ext cx="9144000" cy="1655762"/>
          </a:xfrm>
        </p:spPr>
        <p:txBody>
          <a:bodyPr/>
          <a:lstStyle/>
          <a:p>
            <a:r>
              <a:rPr lang="en-US" altLang="ja-JP" dirty="0">
                <a:latin typeface="Times New Roman" panose="02020603050405020304" pitchFamily="18" charset="0"/>
                <a:cs typeface="Times New Roman" panose="02020603050405020304" pitchFamily="18" charset="0"/>
              </a:rPr>
              <a:t>s</a:t>
            </a:r>
            <a:r>
              <a:rPr kumimoji="1" lang="en-US" altLang="ja-JP" dirty="0">
                <a:latin typeface="Times New Roman" panose="02020603050405020304" pitchFamily="18" charset="0"/>
                <a:cs typeface="Times New Roman" panose="02020603050405020304" pitchFamily="18" charset="0"/>
              </a:rPr>
              <a:t>1280030 Shun Sugaya</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8362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A6362-9610-F2BC-5EBE-A03E4DF5930B}"/>
              </a:ext>
            </a:extLst>
          </p:cNvPr>
          <p:cNvSpPr>
            <a:spLocks noGrp="1"/>
          </p:cNvSpPr>
          <p:nvPr>
            <p:ph type="title"/>
          </p:nvPr>
        </p:nvSpPr>
        <p:spPr/>
        <p:txBody>
          <a:bodyPr>
            <a:normAutofit/>
          </a:bodyPr>
          <a:lstStyle/>
          <a:p>
            <a:r>
              <a:rPr kumimoji="1" lang="en-US" altLang="ja-JP" sz="4000" dirty="0">
                <a:latin typeface="Times New Roman" panose="02020603050405020304" pitchFamily="18" charset="0"/>
                <a:cs typeface="Times New Roman" panose="02020603050405020304" pitchFamily="18" charset="0"/>
              </a:rPr>
              <a:t>Creative point</a:t>
            </a:r>
            <a:endParaRPr kumimoji="1" lang="ja-JP" altLang="en-US" sz="4000" dirty="0">
              <a:latin typeface="Times New Roman" panose="02020603050405020304" pitchFamily="18" charset="0"/>
              <a:cs typeface="Times New Roman" panose="02020603050405020304" pitchFamily="18" charset="0"/>
            </a:endParaRPr>
          </a:p>
        </p:txBody>
      </p:sp>
      <p:sp>
        <p:nvSpPr>
          <p:cNvPr id="3" name="コンテンツ プレースホルダー 2">
            <a:extLst>
              <a:ext uri="{FF2B5EF4-FFF2-40B4-BE49-F238E27FC236}">
                <a16:creationId xmlns:a16="http://schemas.microsoft.com/office/drawing/2014/main" id="{C158F882-AF21-75AC-0D77-36DEC0FAD078}"/>
              </a:ext>
            </a:extLst>
          </p:cNvPr>
          <p:cNvSpPr>
            <a:spLocks noGrp="1"/>
          </p:cNvSpPr>
          <p:nvPr>
            <p:ph idx="1"/>
          </p:nvPr>
        </p:nvSpPr>
        <p:spPr>
          <a:xfrm>
            <a:off x="838200" y="1825625"/>
            <a:ext cx="10515600" cy="455039"/>
          </a:xfrm>
        </p:spPr>
        <p:txBody>
          <a:bodyPr>
            <a:normAutofit lnSpcReduction="10000"/>
          </a:bodyPr>
          <a:lstStyle/>
          <a:p>
            <a:pPr marL="0" indent="0">
              <a:buNone/>
            </a:pPr>
            <a:r>
              <a:rPr lang="ja-JP" altLang="en-US" dirty="0"/>
              <a:t>画像にノイズを加えるスクリプトの作成</a:t>
            </a:r>
            <a:endParaRPr kumimoji="1" lang="ja-JP" altLang="en-US" dirty="0"/>
          </a:p>
        </p:txBody>
      </p:sp>
      <p:pic>
        <p:nvPicPr>
          <p:cNvPr id="5" name="図 4">
            <a:extLst>
              <a:ext uri="{FF2B5EF4-FFF2-40B4-BE49-F238E27FC236}">
                <a16:creationId xmlns:a16="http://schemas.microsoft.com/office/drawing/2014/main" id="{500908A7-73B3-7024-322B-1DCC0E3A834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8627" y="2415599"/>
            <a:ext cx="3603201" cy="2026801"/>
          </a:xfrm>
          <a:prstGeom prst="rect">
            <a:avLst/>
          </a:prstGeom>
        </p:spPr>
      </p:pic>
      <p:pic>
        <p:nvPicPr>
          <p:cNvPr id="7" name="図 6">
            <a:extLst>
              <a:ext uri="{FF2B5EF4-FFF2-40B4-BE49-F238E27FC236}">
                <a16:creationId xmlns:a16="http://schemas.microsoft.com/office/drawing/2014/main" id="{202D6B04-7B51-AA66-82B3-BAE3FA6245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94701" y="3898326"/>
            <a:ext cx="3603201" cy="2026801"/>
          </a:xfrm>
          <a:prstGeom prst="rect">
            <a:avLst/>
          </a:prstGeom>
        </p:spPr>
      </p:pic>
      <p:sp>
        <p:nvSpPr>
          <p:cNvPr id="9" name="矢印: 下 8">
            <a:extLst>
              <a:ext uri="{FF2B5EF4-FFF2-40B4-BE49-F238E27FC236}">
                <a16:creationId xmlns:a16="http://schemas.microsoft.com/office/drawing/2014/main" id="{909C3860-7CD1-34CC-01CC-FCAE3A9F6CBC}"/>
              </a:ext>
            </a:extLst>
          </p:cNvPr>
          <p:cNvSpPr/>
          <p:nvPr/>
        </p:nvSpPr>
        <p:spPr>
          <a:xfrm rot="18575454">
            <a:off x="8041786" y="3087198"/>
            <a:ext cx="554182" cy="56515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9ED4963-9DC4-E430-7BB7-2E270628A11A}"/>
              </a:ext>
            </a:extLst>
          </p:cNvPr>
          <p:cNvSpPr txBox="1"/>
          <p:nvPr/>
        </p:nvSpPr>
        <p:spPr>
          <a:xfrm>
            <a:off x="5357024" y="4637066"/>
            <a:ext cx="877163" cy="369332"/>
          </a:xfrm>
          <a:prstGeom prst="rect">
            <a:avLst/>
          </a:prstGeom>
          <a:noFill/>
        </p:spPr>
        <p:txBody>
          <a:bodyPr wrap="none" rtlCol="0">
            <a:spAutoFit/>
          </a:bodyPr>
          <a:lstStyle/>
          <a:p>
            <a:r>
              <a:rPr kumimoji="1" lang="ja-JP" altLang="en-US" dirty="0"/>
              <a:t>加工前</a:t>
            </a:r>
          </a:p>
        </p:txBody>
      </p:sp>
      <p:sp>
        <p:nvSpPr>
          <p:cNvPr id="11" name="テキスト ボックス 10">
            <a:extLst>
              <a:ext uri="{FF2B5EF4-FFF2-40B4-BE49-F238E27FC236}">
                <a16:creationId xmlns:a16="http://schemas.microsoft.com/office/drawing/2014/main" id="{018B32B9-03F0-6A1F-470B-914EE9C8CCCE}"/>
              </a:ext>
            </a:extLst>
          </p:cNvPr>
          <p:cNvSpPr txBox="1"/>
          <p:nvPr/>
        </p:nvSpPr>
        <p:spPr>
          <a:xfrm>
            <a:off x="9557719" y="6118215"/>
            <a:ext cx="877163" cy="369332"/>
          </a:xfrm>
          <a:prstGeom prst="rect">
            <a:avLst/>
          </a:prstGeom>
          <a:noFill/>
        </p:spPr>
        <p:txBody>
          <a:bodyPr wrap="none" rtlCol="0">
            <a:spAutoFit/>
          </a:bodyPr>
          <a:lstStyle/>
          <a:p>
            <a:r>
              <a:rPr kumimoji="1" lang="ja-JP" altLang="en-US" dirty="0"/>
              <a:t>加工後</a:t>
            </a:r>
          </a:p>
        </p:txBody>
      </p:sp>
      <p:pic>
        <p:nvPicPr>
          <p:cNvPr id="13" name="図 12">
            <a:extLst>
              <a:ext uri="{FF2B5EF4-FFF2-40B4-BE49-F238E27FC236}">
                <a16:creationId xmlns:a16="http://schemas.microsoft.com/office/drawing/2014/main" id="{4C0E4ACD-B7B1-9F94-EA05-C6BB09DDD67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498" y="2359169"/>
            <a:ext cx="2960256" cy="4150724"/>
          </a:xfrm>
          <a:prstGeom prst="rect">
            <a:avLst/>
          </a:prstGeom>
        </p:spPr>
      </p:pic>
      <p:sp>
        <p:nvSpPr>
          <p:cNvPr id="15" name="テキスト ボックス 14">
            <a:extLst>
              <a:ext uri="{FF2B5EF4-FFF2-40B4-BE49-F238E27FC236}">
                <a16:creationId xmlns:a16="http://schemas.microsoft.com/office/drawing/2014/main" id="{C38B8AD1-E1B7-A238-E33F-849FEBEC5135}"/>
              </a:ext>
            </a:extLst>
          </p:cNvPr>
          <p:cNvSpPr txBox="1"/>
          <p:nvPr/>
        </p:nvSpPr>
        <p:spPr>
          <a:xfrm>
            <a:off x="1487055" y="6525841"/>
            <a:ext cx="877163" cy="369332"/>
          </a:xfrm>
          <a:prstGeom prst="rect">
            <a:avLst/>
          </a:prstGeom>
          <a:noFill/>
        </p:spPr>
        <p:txBody>
          <a:bodyPr wrap="none" rtlCol="0">
            <a:spAutoFit/>
          </a:bodyPr>
          <a:lstStyle/>
          <a:p>
            <a:r>
              <a:rPr kumimoji="1" lang="ja-JP" altLang="en-US" dirty="0"/>
              <a:t>コード</a:t>
            </a:r>
          </a:p>
        </p:txBody>
      </p:sp>
    </p:spTree>
    <p:extLst>
      <p:ext uri="{BB962C8B-B14F-4D97-AF65-F5344CB8AC3E}">
        <p14:creationId xmlns:p14="http://schemas.microsoft.com/office/powerpoint/2010/main" val="1577416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4632FE-E948-B3FC-DE78-4A13D5E9AA5F}"/>
              </a:ext>
            </a:extLst>
          </p:cNvPr>
          <p:cNvSpPr>
            <a:spLocks noGrp="1"/>
          </p:cNvSpPr>
          <p:nvPr>
            <p:ph type="title"/>
          </p:nvPr>
        </p:nvSpPr>
        <p:spPr>
          <a:xfrm>
            <a:off x="0" y="0"/>
            <a:ext cx="10515600" cy="1325563"/>
          </a:xfrm>
        </p:spPr>
        <p:txBody>
          <a:bodyPr>
            <a:normAutofit/>
          </a:bodyPr>
          <a:lstStyle/>
          <a:p>
            <a:r>
              <a:rPr kumimoji="1" lang="ja-JP" altLang="en-US"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De</a:t>
            </a:r>
            <a:r>
              <a:rPr lang="en-US" altLang="ja-JP" sz="4000" dirty="0">
                <a:latin typeface="Times New Roman" panose="02020603050405020304" pitchFamily="18" charset="0"/>
                <a:cs typeface="Times New Roman" panose="02020603050405020304" pitchFamily="18" charset="0"/>
              </a:rPr>
              <a:t>m</a:t>
            </a:r>
            <a:r>
              <a:rPr kumimoji="1" lang="en-US" altLang="ja-JP" sz="4000" dirty="0">
                <a:latin typeface="Times New Roman" panose="02020603050405020304" pitchFamily="18" charset="0"/>
                <a:cs typeface="Times New Roman" panose="02020603050405020304" pitchFamily="18" charset="0"/>
              </a:rPr>
              <a:t>onstration</a:t>
            </a:r>
            <a:endParaRPr kumimoji="1" lang="ja-JP" altLang="en-US" sz="4000" dirty="0">
              <a:latin typeface="Times New Roman" panose="02020603050405020304" pitchFamily="18" charset="0"/>
              <a:cs typeface="Times New Roman" panose="02020603050405020304" pitchFamily="18" charset="0"/>
            </a:endParaRPr>
          </a:p>
        </p:txBody>
      </p:sp>
      <p:pic>
        <p:nvPicPr>
          <p:cNvPr id="4" name="2AEDF18F-9ED0-4922-9C3C-0D3EFE4E2E9A-549-0000000590A43A88">
            <a:hlinkClick r:id="" action="ppaction://media"/>
            <a:extLst>
              <a:ext uri="{FF2B5EF4-FFF2-40B4-BE49-F238E27FC236}">
                <a16:creationId xmlns:a16="http://schemas.microsoft.com/office/drawing/2014/main" id="{D2B4F246-7416-3085-DC7A-3C44C48E2936}"/>
              </a:ext>
            </a:extLst>
          </p:cNvPr>
          <p:cNvPicPr>
            <a:picLocks noChangeAspect="1"/>
          </p:cNvPicPr>
          <p:nvPr>
            <a:videoFile r:link="rId1"/>
            <p:extLst>
              <p:ext uri="{DAA4B4D4-6D71-4841-9C94-3DE7FCFB9230}">
                <p14:media xmlns:p14="http://schemas.microsoft.com/office/powerpoint/2010/main" r:embed="rId2">
                  <p14:trim end="1313.5"/>
                </p14:media>
              </p:ext>
            </p:extLst>
          </p:nvPr>
        </p:nvPicPr>
        <p:blipFill>
          <a:blip r:embed="rId4"/>
          <a:stretch>
            <a:fillRect/>
          </a:stretch>
        </p:blipFill>
        <p:spPr>
          <a:xfrm>
            <a:off x="1199018" y="1074576"/>
            <a:ext cx="8505421" cy="4784299"/>
          </a:xfrm>
          <a:prstGeom prst="rect">
            <a:avLst/>
          </a:prstGeom>
        </p:spPr>
      </p:pic>
    </p:spTree>
    <p:extLst>
      <p:ext uri="{BB962C8B-B14F-4D97-AF65-F5344CB8AC3E}">
        <p14:creationId xmlns:p14="http://schemas.microsoft.com/office/powerpoint/2010/main" val="196266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5152"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2458E-08F8-11B8-A46B-2F5BA96DA867}"/>
              </a:ext>
            </a:extLst>
          </p:cNvPr>
          <p:cNvSpPr>
            <a:spLocks noGrp="1"/>
          </p:cNvSpPr>
          <p:nvPr>
            <p:ph type="title"/>
          </p:nvPr>
        </p:nvSpPr>
        <p:spPr/>
        <p:txBody>
          <a:bodyPr>
            <a:normAutofit/>
          </a:bodyPr>
          <a:lstStyle/>
          <a:p>
            <a:r>
              <a:rPr kumimoji="1" lang="en-US" altLang="ja-JP" sz="4000" dirty="0">
                <a:latin typeface="Times New Roman" panose="02020603050405020304" pitchFamily="18" charset="0"/>
                <a:cs typeface="Times New Roman" panose="02020603050405020304" pitchFamily="18" charset="0"/>
              </a:rPr>
              <a:t>Appendix</a:t>
            </a:r>
            <a:endParaRPr kumimoji="1" lang="ja-JP" altLang="en-US" sz="4000" dirty="0">
              <a:latin typeface="Times New Roman" panose="02020603050405020304" pitchFamily="18" charset="0"/>
              <a:cs typeface="Times New Roman" panose="02020603050405020304" pitchFamily="18" charset="0"/>
            </a:endParaRPr>
          </a:p>
        </p:txBody>
      </p:sp>
      <p:sp>
        <p:nvSpPr>
          <p:cNvPr id="3" name="コンテンツ プレースホルダー 2">
            <a:extLst>
              <a:ext uri="{FF2B5EF4-FFF2-40B4-BE49-F238E27FC236}">
                <a16:creationId xmlns:a16="http://schemas.microsoft.com/office/drawing/2014/main" id="{88648E38-1B12-7650-2CCB-FD5350B7E8C5}"/>
              </a:ext>
            </a:extLst>
          </p:cNvPr>
          <p:cNvSpPr>
            <a:spLocks noGrp="1"/>
          </p:cNvSpPr>
          <p:nvPr>
            <p:ph idx="1"/>
          </p:nvPr>
        </p:nvSpPr>
        <p:spPr/>
        <p:txBody>
          <a:bodyPr/>
          <a:lstStyle/>
          <a:p>
            <a:pPr marL="0" indent="0">
              <a:buNone/>
            </a:pPr>
            <a:r>
              <a:rPr kumimoji="1" lang="ja-JP" altLang="en-US" dirty="0"/>
              <a:t>今回実験用に用いたデータ類</a:t>
            </a:r>
            <a:endParaRPr kumimoji="1" lang="en-US" altLang="ja-JP" dirty="0"/>
          </a:p>
          <a:p>
            <a:pPr marL="0" indent="0">
              <a:buNone/>
            </a:pPr>
            <a:r>
              <a:rPr kumimoji="1" lang="en-US" altLang="ja-JP" dirty="0">
                <a:hlinkClick r:id="rId2"/>
              </a:rPr>
              <a:t>https://github.com/sugasin2813/donkeycar_by_raspberrypi.git</a:t>
            </a:r>
            <a:endParaRPr kumimoji="1" lang="en-US" altLang="ja-JP" dirty="0"/>
          </a:p>
          <a:p>
            <a:pPr marL="0" indent="0">
              <a:buNone/>
            </a:pPr>
            <a:endParaRPr lang="en-US" altLang="ja-JP" dirty="0"/>
          </a:p>
          <a:p>
            <a:pPr marL="0" indent="0">
              <a:buNone/>
            </a:pPr>
            <a:endParaRPr kumimoji="1" lang="ja-JP" altLang="en-US" dirty="0"/>
          </a:p>
        </p:txBody>
      </p:sp>
    </p:spTree>
    <p:extLst>
      <p:ext uri="{BB962C8B-B14F-4D97-AF65-F5344CB8AC3E}">
        <p14:creationId xmlns:p14="http://schemas.microsoft.com/office/powerpoint/2010/main" val="985450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0C4FD-5B38-C4BA-D9B8-9E6B47066279}"/>
              </a:ext>
            </a:extLst>
          </p:cNvPr>
          <p:cNvSpPr>
            <a:spLocks noGrp="1"/>
          </p:cNvSpPr>
          <p:nvPr>
            <p:ph type="title"/>
          </p:nvPr>
        </p:nvSpPr>
        <p:spPr>
          <a:xfrm>
            <a:off x="0" y="18255"/>
            <a:ext cx="10515600" cy="1325563"/>
          </a:xfrm>
        </p:spPr>
        <p:txBody>
          <a:bodyPr>
            <a:normAutofit/>
          </a:bodyPr>
          <a:lstStyle/>
          <a:p>
            <a:r>
              <a:rPr kumimoji="1" lang="ja-JP" altLang="en-US"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Reference</a:t>
            </a:r>
            <a:endParaRPr kumimoji="1" lang="ja-JP" altLang="en-US" sz="4000" dirty="0">
              <a:latin typeface="Times New Roman" panose="02020603050405020304" pitchFamily="18" charset="0"/>
              <a:cs typeface="Times New Roman" panose="02020603050405020304" pitchFamily="18" charset="0"/>
            </a:endParaRPr>
          </a:p>
        </p:txBody>
      </p:sp>
      <p:sp>
        <p:nvSpPr>
          <p:cNvPr id="3" name="コンテンツ プレースホルダー 2">
            <a:extLst>
              <a:ext uri="{FF2B5EF4-FFF2-40B4-BE49-F238E27FC236}">
                <a16:creationId xmlns:a16="http://schemas.microsoft.com/office/drawing/2014/main" id="{86310945-F96D-A0BD-9027-0481A1106451}"/>
              </a:ext>
            </a:extLst>
          </p:cNvPr>
          <p:cNvSpPr>
            <a:spLocks noGrp="1"/>
          </p:cNvSpPr>
          <p:nvPr>
            <p:ph idx="1"/>
          </p:nvPr>
        </p:nvSpPr>
        <p:spPr>
          <a:xfrm>
            <a:off x="457200" y="1253331"/>
            <a:ext cx="10515600" cy="5369142"/>
          </a:xfrm>
        </p:spPr>
        <p:txBody>
          <a:bodyPr/>
          <a:lstStyle/>
          <a:p>
            <a:r>
              <a:rPr kumimoji="1" lang="en-US" altLang="ja-JP" dirty="0"/>
              <a:t>Donkeycar docs</a:t>
            </a:r>
          </a:p>
          <a:p>
            <a:pPr marL="0" indent="0">
              <a:buNone/>
            </a:pPr>
            <a:r>
              <a:rPr lang="en-US" altLang="ja-JP" dirty="0">
                <a:hlinkClick r:id="rId2"/>
              </a:rPr>
              <a:t>https://docs.donkeycar.com/</a:t>
            </a:r>
            <a:endParaRPr lang="en-US" altLang="ja-JP" dirty="0"/>
          </a:p>
          <a:p>
            <a:pPr marL="0" indent="0">
              <a:buNone/>
            </a:pPr>
            <a:endParaRPr lang="en-US" altLang="ja-JP" dirty="0"/>
          </a:p>
          <a:p>
            <a:r>
              <a:rPr kumimoji="1" lang="en-US" altLang="ja-JP" dirty="0"/>
              <a:t>Teensy4.0 docs</a:t>
            </a:r>
          </a:p>
          <a:p>
            <a:pPr marL="0" indent="0">
              <a:buNone/>
            </a:pPr>
            <a:r>
              <a:rPr lang="en-US" altLang="ja-JP" dirty="0">
                <a:hlinkClick r:id="rId3"/>
              </a:rPr>
              <a:t>https://github.com/naisy/overdrive</a:t>
            </a:r>
            <a:endParaRPr lang="en-US" altLang="ja-JP" dirty="0"/>
          </a:p>
          <a:p>
            <a:pPr marL="0" indent="0">
              <a:buNone/>
            </a:pPr>
            <a:endParaRPr lang="en-US" altLang="ja-JP" dirty="0"/>
          </a:p>
          <a:p>
            <a:r>
              <a:rPr lang="en-US" altLang="ja-JP" dirty="0" err="1"/>
              <a:t>Picamera</a:t>
            </a:r>
            <a:r>
              <a:rPr lang="en-US" altLang="ja-JP" dirty="0"/>
              <a:t> docs</a:t>
            </a:r>
          </a:p>
          <a:p>
            <a:pPr marL="0" indent="0">
              <a:buNone/>
            </a:pPr>
            <a:r>
              <a:rPr kumimoji="1" lang="en-US" altLang="ja-JP" dirty="0">
                <a:hlinkClick r:id="rId4"/>
              </a:rPr>
              <a:t>https://picamera.readthedocs.io/en/release-1.13/</a:t>
            </a:r>
            <a:endParaRPr kumimoji="1" lang="en-US" altLang="ja-JP" dirty="0"/>
          </a:p>
          <a:p>
            <a:pPr marL="0" indent="0">
              <a:buNone/>
            </a:pPr>
            <a:endParaRPr kumimoji="1" lang="en-US" altLang="ja-JP" dirty="0"/>
          </a:p>
          <a:p>
            <a:pPr marL="0" indent="0">
              <a:buNone/>
            </a:pPr>
            <a:endParaRPr kumimoji="1" lang="en-US" altLang="ja-JP" dirty="0"/>
          </a:p>
        </p:txBody>
      </p:sp>
    </p:spTree>
    <p:extLst>
      <p:ext uri="{BB962C8B-B14F-4D97-AF65-F5344CB8AC3E}">
        <p14:creationId xmlns:p14="http://schemas.microsoft.com/office/powerpoint/2010/main" val="276094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D0383CE-0813-57BC-E4A3-B636C03F37A1}"/>
              </a:ext>
            </a:extLst>
          </p:cNvPr>
          <p:cNvSpPr>
            <a:spLocks noGrp="1"/>
          </p:cNvSpPr>
          <p:nvPr>
            <p:ph idx="1"/>
          </p:nvPr>
        </p:nvSpPr>
        <p:spPr>
          <a:xfrm>
            <a:off x="266454" y="422070"/>
            <a:ext cx="12818806" cy="6435929"/>
          </a:xfrm>
        </p:spPr>
        <p:txBody>
          <a:bodyPr>
            <a:normAutofit/>
          </a:bodyPr>
          <a:lstStyle/>
          <a:p>
            <a:pPr marL="0" indent="0" algn="just">
              <a:buNone/>
            </a:pPr>
            <a:r>
              <a:rPr lang="en-US" altLang="ja-JP" sz="4000" kern="100" dirty="0">
                <a:effectLst/>
                <a:latin typeface="Times New Roman" panose="02020603050405020304" pitchFamily="18" charset="0"/>
                <a:ea typeface="Tahoma" panose="020B0604030504040204" pitchFamily="34" charset="0"/>
                <a:cs typeface="Times New Roman" panose="02020603050405020304" pitchFamily="18" charset="0"/>
              </a:rPr>
              <a:t>Motivation</a:t>
            </a:r>
            <a:endParaRPr lang="en-US" altLang="ja-JP" sz="4000" kern="1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	</a:t>
            </a: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車がどういった技術によって自動運転を行っているかを理解するため。</a:t>
            </a:r>
          </a:p>
          <a:p>
            <a:pPr marL="0" indent="0" algn="just">
              <a:buNone/>
            </a:pPr>
            <a:endPar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en-US" altLang="ja-JP" sz="4000" kern="100" dirty="0">
                <a:effectLst/>
                <a:latin typeface="Times New Roman" panose="02020603050405020304" pitchFamily="18" charset="0"/>
                <a:ea typeface="Tahoma" panose="020B0604030504040204" pitchFamily="34" charset="0"/>
                <a:cs typeface="Times New Roman" panose="02020603050405020304" pitchFamily="18" charset="0"/>
              </a:rPr>
              <a:t>Purpose</a:t>
            </a:r>
          </a:p>
          <a:p>
            <a:pPr marL="0" indent="0" algn="just">
              <a:buNone/>
            </a:pPr>
            <a:r>
              <a:rPr lang="en-US" altLang="ja-JP" sz="2500" kern="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2500" kern="100" dirty="0" err="1">
                <a:effectLst/>
                <a:latin typeface="游明朝" panose="02020400000000000000" pitchFamily="18" charset="-128"/>
                <a:ea typeface="游明朝" panose="02020400000000000000" pitchFamily="18" charset="-128"/>
                <a:cs typeface="Times New Roman" panose="02020603050405020304" pitchFamily="18" charset="0"/>
              </a:rPr>
              <a:t>rasberry</a:t>
            </a:r>
            <a:r>
              <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 pi</a:t>
            </a: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を載せたラジコンカーによって得た</a:t>
            </a:r>
            <a:endPar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ja-JP" altLang="en-US" sz="1000" kern="100" dirty="0">
                <a:latin typeface="游明朝" panose="02020400000000000000" pitchFamily="18" charset="-128"/>
                <a:ea typeface="游明朝" panose="02020400000000000000" pitchFamily="18" charset="-128"/>
                <a:cs typeface="Times New Roman" panose="02020603050405020304" pitchFamily="18" charset="0"/>
              </a:rPr>
              <a:t>　</a:t>
            </a:r>
            <a:endParaRPr lang="en-US" altLang="ja-JP" sz="1000" kern="100" dirty="0">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	</a:t>
            </a: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データセット（撮影した写真、ステアリング、スロットルを含めたもの）</a:t>
            </a:r>
            <a:endPar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ja-JP" altLang="en-US" sz="1000" kern="100" dirty="0">
                <a:latin typeface="游明朝" panose="02020400000000000000" pitchFamily="18" charset="-128"/>
                <a:ea typeface="游明朝" panose="02020400000000000000" pitchFamily="18" charset="-128"/>
                <a:cs typeface="Times New Roman" panose="02020603050405020304" pitchFamily="18" charset="0"/>
              </a:rPr>
              <a:t>　</a:t>
            </a:r>
            <a:endParaRPr lang="en-US" altLang="ja-JP" sz="1000" kern="100" dirty="0">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	</a:t>
            </a: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を用いて学習を行い、</a:t>
            </a:r>
            <a:r>
              <a:rPr lang="ja-JP" altLang="en-US" sz="2500" kern="100" dirty="0">
                <a:effectLst/>
                <a:latin typeface="游明朝" panose="02020400000000000000" pitchFamily="18" charset="-128"/>
                <a:ea typeface="游明朝" panose="02020400000000000000" pitchFamily="18" charset="-128"/>
                <a:cs typeface="Times New Roman" panose="02020603050405020304" pitchFamily="18" charset="0"/>
              </a:rPr>
              <a:t>自動運転</a:t>
            </a: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モデルを作成する。</a:t>
            </a:r>
            <a:endPar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ja-JP" altLang="en-US" sz="10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en-US" altLang="ja-JP" sz="10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	</a:t>
            </a: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得られたモデルを</a:t>
            </a:r>
            <a:r>
              <a:rPr lang="en-US" altLang="ja-JP" sz="2500" kern="100" dirty="0" err="1">
                <a:effectLst/>
                <a:latin typeface="游明朝" panose="02020400000000000000" pitchFamily="18" charset="-128"/>
                <a:ea typeface="游明朝" panose="02020400000000000000" pitchFamily="18" charset="-128"/>
                <a:cs typeface="Times New Roman" panose="02020603050405020304" pitchFamily="18" charset="0"/>
              </a:rPr>
              <a:t>rasberry</a:t>
            </a:r>
            <a:r>
              <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 pi</a:t>
            </a: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上で推論させ、自動運転を行う。</a:t>
            </a:r>
          </a:p>
          <a:p>
            <a:pPr marL="0" indent="0">
              <a:buNone/>
            </a:pPr>
            <a:endParaRPr kumimoji="1" lang="ja-JP" altLang="en-US" sz="2500" dirty="0"/>
          </a:p>
        </p:txBody>
      </p:sp>
    </p:spTree>
    <p:extLst>
      <p:ext uri="{BB962C8B-B14F-4D97-AF65-F5344CB8AC3E}">
        <p14:creationId xmlns:p14="http://schemas.microsoft.com/office/powerpoint/2010/main" val="4021379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9714713-4D42-5BFC-5760-C36CC2B53F7D}"/>
              </a:ext>
            </a:extLst>
          </p:cNvPr>
          <p:cNvSpPr>
            <a:spLocks noGrp="1"/>
          </p:cNvSpPr>
          <p:nvPr>
            <p:ph idx="1"/>
          </p:nvPr>
        </p:nvSpPr>
        <p:spPr>
          <a:xfrm>
            <a:off x="145768" y="395029"/>
            <a:ext cx="12029768" cy="6949666"/>
          </a:xfrm>
        </p:spPr>
        <p:txBody>
          <a:bodyPr>
            <a:noAutofit/>
          </a:bodyPr>
          <a:lstStyle/>
          <a:p>
            <a:pPr marL="0" indent="0" algn="just">
              <a:buNone/>
            </a:pPr>
            <a:r>
              <a:rPr lang="en-US" altLang="ja-JP" sz="4000" kern="100" dirty="0">
                <a:effectLst/>
                <a:latin typeface="Times New Roman" panose="02020603050405020304" pitchFamily="18" charset="0"/>
                <a:ea typeface="游明朝" panose="02020400000000000000" pitchFamily="18" charset="-128"/>
                <a:cs typeface="Times New Roman" panose="02020603050405020304" pitchFamily="18" charset="0"/>
              </a:rPr>
              <a:t>Functional spec</a:t>
            </a:r>
          </a:p>
          <a:p>
            <a:pPr marL="0" indent="0" algn="just">
              <a:buNone/>
            </a:pPr>
            <a:endPar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    </a:t>
            </a: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・人間がコース上でラジコンを運転し、カメラが目の前の写真を撮影する</a:t>
            </a:r>
            <a:endPar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ja-JP" altLang="en-US" sz="2500" kern="100" dirty="0">
                <a:latin typeface="游明朝" panose="02020400000000000000" pitchFamily="18" charset="-128"/>
                <a:ea typeface="游明朝" panose="02020400000000000000" pitchFamily="18" charset="-128"/>
                <a:cs typeface="Times New Roman" panose="02020603050405020304" pitchFamily="18" charset="0"/>
              </a:rPr>
              <a:t>　　また、その際のステアリング、スロットルの値も記録</a:t>
            </a:r>
            <a:endPar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endPar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　・</a:t>
            </a:r>
            <a:r>
              <a:rPr lang="ja-JP" altLang="en-US" sz="2500" kern="100" dirty="0">
                <a:effectLst/>
                <a:latin typeface="游明朝" panose="02020400000000000000" pitchFamily="18" charset="-128"/>
                <a:ea typeface="游明朝" panose="02020400000000000000" pitchFamily="18" charset="-128"/>
                <a:cs typeface="Times New Roman" panose="02020603050405020304" pitchFamily="18" charset="0"/>
              </a:rPr>
              <a:t>データを用いて</a:t>
            </a: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学習を行う。（学習は</a:t>
            </a:r>
            <a:r>
              <a:rPr lang="en-US" altLang="ja-JP" sz="2500" kern="100" dirty="0" err="1">
                <a:effectLst/>
                <a:latin typeface="游明朝" panose="02020400000000000000" pitchFamily="18" charset="-128"/>
                <a:ea typeface="游明朝" panose="02020400000000000000" pitchFamily="18" charset="-128"/>
                <a:cs typeface="Times New Roman" panose="02020603050405020304" pitchFamily="18" charset="0"/>
              </a:rPr>
              <a:t>gpu</a:t>
            </a: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付きのコンピュータで行う）</a:t>
            </a:r>
            <a:endPar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endPar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　・学習モデルを</a:t>
            </a:r>
            <a:r>
              <a:rPr lang="en-US" altLang="ja-JP" sz="2500" kern="100" dirty="0" err="1">
                <a:effectLst/>
                <a:latin typeface="游明朝" panose="02020400000000000000" pitchFamily="18" charset="-128"/>
                <a:ea typeface="游明朝" panose="02020400000000000000" pitchFamily="18" charset="-128"/>
                <a:cs typeface="Times New Roman" panose="02020603050405020304" pitchFamily="18" charset="0"/>
              </a:rPr>
              <a:t>rasberry</a:t>
            </a:r>
            <a:r>
              <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 pi</a:t>
            </a:r>
            <a:r>
              <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上で推論</a:t>
            </a:r>
            <a:r>
              <a:rPr lang="en-US" altLang="ja-JP" sz="2500" kern="100" dirty="0">
                <a:effectLst/>
                <a:latin typeface="游明朝" panose="02020400000000000000" pitchFamily="18" charset="-128"/>
                <a:ea typeface="游明朝" panose="02020400000000000000" pitchFamily="18" charset="-128"/>
                <a:cs typeface="Times New Roman" panose="02020603050405020304" pitchFamily="18" charset="0"/>
              </a:rPr>
              <a:t>(new point)</a:t>
            </a:r>
            <a:endParaRPr lang="ja-JP" altLang="ja-JP" sz="25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buNone/>
            </a:pPr>
            <a:endParaRPr kumimoji="1" lang="ja-JP" altLang="en-US" sz="2500" dirty="0"/>
          </a:p>
        </p:txBody>
      </p:sp>
    </p:spTree>
    <p:extLst>
      <p:ext uri="{BB962C8B-B14F-4D97-AF65-F5344CB8AC3E}">
        <p14:creationId xmlns:p14="http://schemas.microsoft.com/office/powerpoint/2010/main" val="4179349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6091824D-654D-FCF7-DC70-6299FD4C5295}"/>
              </a:ext>
            </a:extLst>
          </p:cNvPr>
          <p:cNvGrpSpPr/>
          <p:nvPr/>
        </p:nvGrpSpPr>
        <p:grpSpPr>
          <a:xfrm>
            <a:off x="797669" y="1801324"/>
            <a:ext cx="6395572" cy="4168735"/>
            <a:chOff x="-1" y="-162871"/>
            <a:chExt cx="9557359" cy="6843293"/>
          </a:xfrm>
        </p:grpSpPr>
        <p:grpSp>
          <p:nvGrpSpPr>
            <p:cNvPr id="5" name="グループ化 4">
              <a:extLst>
                <a:ext uri="{FF2B5EF4-FFF2-40B4-BE49-F238E27FC236}">
                  <a16:creationId xmlns:a16="http://schemas.microsoft.com/office/drawing/2014/main" id="{70246C4A-7DFC-9F3E-553A-2FBBD4EA025C}"/>
                </a:ext>
              </a:extLst>
            </p:cNvPr>
            <p:cNvGrpSpPr/>
            <p:nvPr/>
          </p:nvGrpSpPr>
          <p:grpSpPr>
            <a:xfrm rot="16200000">
              <a:off x="1739432" y="1188860"/>
              <a:ext cx="1745526" cy="5224392"/>
              <a:chOff x="1739432" y="1188857"/>
              <a:chExt cx="714955" cy="1982145"/>
            </a:xfrm>
          </p:grpSpPr>
          <p:pic>
            <p:nvPicPr>
              <p:cNvPr id="28" name="図 27">
                <a:extLst>
                  <a:ext uri="{FF2B5EF4-FFF2-40B4-BE49-F238E27FC236}">
                    <a16:creationId xmlns:a16="http://schemas.microsoft.com/office/drawing/2014/main" id="{E3DF0DF2-0552-44B8-845E-7DBDB54AE06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b="17143"/>
              <a:stretch>
                <a:fillRect/>
              </a:stretch>
            </p:blipFill>
            <p:spPr bwMode="auto">
              <a:xfrm>
                <a:off x="1920559" y="1188857"/>
                <a:ext cx="533828" cy="555322"/>
              </a:xfrm>
              <a:prstGeom prst="rect">
                <a:avLst/>
              </a:prstGeom>
              <a:noFill/>
              <a:extLst>
                <a:ext uri="{909E8E84-426E-40DD-AFC4-6F175D3DCCD1}">
                  <a14:hiddenFill xmlns:a14="http://schemas.microsoft.com/office/drawing/2010/main">
                    <a:solidFill>
                      <a:srgbClr val="FFFFFF"/>
                    </a:solidFill>
                  </a14:hiddenFill>
                </a:ext>
              </a:extLst>
            </p:spPr>
          </p:pic>
          <p:pic>
            <p:nvPicPr>
              <p:cNvPr id="29" name="図 28">
                <a:extLst>
                  <a:ext uri="{FF2B5EF4-FFF2-40B4-BE49-F238E27FC236}">
                    <a16:creationId xmlns:a16="http://schemas.microsoft.com/office/drawing/2014/main" id="{9ECFD8F4-0223-F95C-90FF-A72486F7556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39432" y="2175655"/>
                <a:ext cx="632714" cy="9953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線コネクタ 29">
                <a:extLst>
                  <a:ext uri="{FF2B5EF4-FFF2-40B4-BE49-F238E27FC236}">
                    <a16:creationId xmlns:a16="http://schemas.microsoft.com/office/drawing/2014/main" id="{23DE519F-A0AB-7A9C-87CA-64818A3E147C}"/>
                  </a:ext>
                </a:extLst>
              </p:cNvPr>
              <p:cNvCxnSpPr>
                <a:cxnSpLocks/>
              </p:cNvCxnSpPr>
              <p:nvPr/>
            </p:nvCxnSpPr>
            <p:spPr>
              <a:xfrm rot="5400000" flipH="1">
                <a:off x="1806521" y="2208754"/>
                <a:ext cx="929149" cy="0"/>
              </a:xfrm>
              <a:prstGeom prst="line">
                <a:avLst/>
              </a:prstGeom>
            </p:spPr>
            <p:style>
              <a:lnRef idx="1">
                <a:schemeClr val="dk1"/>
              </a:lnRef>
              <a:fillRef idx="0">
                <a:schemeClr val="dk1"/>
              </a:fillRef>
              <a:effectRef idx="0">
                <a:schemeClr val="dk1"/>
              </a:effectRef>
              <a:fontRef idx="minor">
                <a:schemeClr val="tx1"/>
              </a:fontRef>
            </p:style>
          </p:cxnSp>
        </p:grpSp>
        <p:sp>
          <p:nvSpPr>
            <p:cNvPr id="6" name="正方形/長方形 5">
              <a:extLst>
                <a:ext uri="{FF2B5EF4-FFF2-40B4-BE49-F238E27FC236}">
                  <a16:creationId xmlns:a16="http://schemas.microsoft.com/office/drawing/2014/main" id="{CD2E12E9-8325-FEAE-3184-694BD973E1D9}"/>
                </a:ext>
              </a:extLst>
            </p:cNvPr>
            <p:cNvSpPr/>
            <p:nvPr/>
          </p:nvSpPr>
          <p:spPr>
            <a:xfrm>
              <a:off x="4611274" y="1055169"/>
              <a:ext cx="1714500" cy="1544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rgbClr val="FFFFFF"/>
                  </a:solidFill>
                  <a:effectLst/>
                  <a:ea typeface="游明朝" panose="02020400000000000000" pitchFamily="18" charset="-128"/>
                  <a:cs typeface="Times New Roman" panose="02020603050405020304" pitchFamily="18" charset="0"/>
                </a:rPr>
                <a:t>teensy</a:t>
              </a:r>
              <a:endParaRPr lang="ja-JP" sz="1050" kern="100" dirty="0">
                <a:effectLst/>
                <a:ea typeface="游明朝" panose="02020400000000000000" pitchFamily="18" charset="-128"/>
                <a:cs typeface="Times New Roman" panose="02020603050405020304" pitchFamily="18" charset="0"/>
              </a:endParaRPr>
            </a:p>
          </p:txBody>
        </p:sp>
        <p:sp>
          <p:nvSpPr>
            <p:cNvPr id="7" name="テキスト ボックス 23">
              <a:extLst>
                <a:ext uri="{FF2B5EF4-FFF2-40B4-BE49-F238E27FC236}">
                  <a16:creationId xmlns:a16="http://schemas.microsoft.com/office/drawing/2014/main" id="{3DB6630E-3A49-D161-2583-7F3BBC5E1FBC}"/>
                </a:ext>
              </a:extLst>
            </p:cNvPr>
            <p:cNvSpPr txBox="1"/>
            <p:nvPr/>
          </p:nvSpPr>
          <p:spPr>
            <a:xfrm>
              <a:off x="150062" y="2337385"/>
              <a:ext cx="1289591" cy="365177"/>
            </a:xfrm>
            <a:prstGeom prst="rect">
              <a:avLst/>
            </a:prstGeom>
            <a:noFill/>
          </p:spPr>
          <p:txBody>
            <a:bodyPr wrap="square" rtlCol="0">
              <a:noAutofit/>
            </a:bodyPr>
            <a:lstStyle/>
            <a:p>
              <a:pPr algn="just"/>
              <a:r>
                <a:rPr lang="ja-JP" sz="1500" kern="1200" dirty="0">
                  <a:solidFill>
                    <a:srgbClr val="000000"/>
                  </a:solidFill>
                  <a:effectLst/>
                  <a:latin typeface="游明朝" panose="02020400000000000000" pitchFamily="18" charset="-128"/>
                  <a:ea typeface="游明朝" panose="02020400000000000000" pitchFamily="18" charset="-128"/>
                  <a:cs typeface="Times New Roman" panose="02020603050405020304" pitchFamily="18" charset="0"/>
                </a:rPr>
                <a:t>カメラ</a:t>
              </a:r>
              <a:endParaRPr lang="ja-JP" sz="15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8" name="正方形/長方形 7">
              <a:extLst>
                <a:ext uri="{FF2B5EF4-FFF2-40B4-BE49-F238E27FC236}">
                  <a16:creationId xmlns:a16="http://schemas.microsoft.com/office/drawing/2014/main" id="{DC511EBB-5AA3-B23E-3D36-D670A69FB6EC}"/>
                </a:ext>
              </a:extLst>
            </p:cNvPr>
            <p:cNvSpPr/>
            <p:nvPr/>
          </p:nvSpPr>
          <p:spPr>
            <a:xfrm>
              <a:off x="7016132" y="2135489"/>
              <a:ext cx="2367335" cy="992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1500" kern="1200" dirty="0">
                  <a:solidFill>
                    <a:srgbClr val="FFFFFF"/>
                  </a:solidFill>
                  <a:effectLst/>
                  <a:ea typeface="游明朝" panose="02020400000000000000" pitchFamily="18" charset="-128"/>
                  <a:cs typeface="Times New Roman" panose="02020603050405020304" pitchFamily="18" charset="0"/>
                </a:rPr>
                <a:t>サーボモータ</a:t>
              </a:r>
              <a:endParaRPr lang="ja-JP" sz="1500" kern="100" dirty="0">
                <a:effectLst/>
                <a:ea typeface="游明朝" panose="02020400000000000000" pitchFamily="18" charset="-128"/>
                <a:cs typeface="Times New Roman" panose="02020603050405020304" pitchFamily="18" charset="0"/>
              </a:endParaRPr>
            </a:p>
          </p:txBody>
        </p:sp>
        <p:sp>
          <p:nvSpPr>
            <p:cNvPr id="9" name="正方形/長方形 8">
              <a:extLst>
                <a:ext uri="{FF2B5EF4-FFF2-40B4-BE49-F238E27FC236}">
                  <a16:creationId xmlns:a16="http://schemas.microsoft.com/office/drawing/2014/main" id="{5CB40E52-DF95-120A-3D8D-AED324FD6985}"/>
                </a:ext>
              </a:extLst>
            </p:cNvPr>
            <p:cNvSpPr/>
            <p:nvPr/>
          </p:nvSpPr>
          <p:spPr>
            <a:xfrm>
              <a:off x="5561773" y="5669616"/>
              <a:ext cx="1714500" cy="8093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kern="1200" dirty="0">
                  <a:solidFill>
                    <a:srgbClr val="FFFFFF"/>
                  </a:solidFill>
                  <a:effectLst/>
                  <a:ea typeface="游明朝" panose="02020400000000000000" pitchFamily="18" charset="-128"/>
                  <a:cs typeface="Times New Roman" panose="02020603050405020304" pitchFamily="18" charset="0"/>
                </a:rPr>
                <a:t>ESC</a:t>
              </a:r>
              <a:endParaRPr lang="ja-JP" sz="1500" kern="100" dirty="0">
                <a:effectLst/>
                <a:ea typeface="游明朝" panose="02020400000000000000" pitchFamily="18" charset="-128"/>
                <a:cs typeface="Times New Roman" panose="02020603050405020304" pitchFamily="18" charset="0"/>
              </a:endParaRPr>
            </a:p>
          </p:txBody>
        </p:sp>
        <p:sp>
          <p:nvSpPr>
            <p:cNvPr id="10" name="正方形/長方形 9">
              <a:extLst>
                <a:ext uri="{FF2B5EF4-FFF2-40B4-BE49-F238E27FC236}">
                  <a16:creationId xmlns:a16="http://schemas.microsoft.com/office/drawing/2014/main" id="{C7E3B6D7-A0BA-C2EA-864F-AB955DAF50F3}"/>
                </a:ext>
              </a:extLst>
            </p:cNvPr>
            <p:cNvSpPr/>
            <p:nvPr/>
          </p:nvSpPr>
          <p:spPr>
            <a:xfrm>
              <a:off x="7017358" y="960956"/>
              <a:ext cx="1231900" cy="8093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sz="1500" kern="1200" dirty="0">
                  <a:solidFill>
                    <a:srgbClr val="FFFFFF"/>
                  </a:solidFill>
                  <a:effectLst/>
                  <a:ea typeface="游明朝" panose="02020400000000000000" pitchFamily="18" charset="-128"/>
                  <a:cs typeface="Times New Roman" panose="02020603050405020304" pitchFamily="18" charset="0"/>
                </a:rPr>
                <a:t>無線機</a:t>
              </a:r>
              <a:endParaRPr lang="ja-JP" sz="1500" kern="100" dirty="0">
                <a:effectLst/>
                <a:ea typeface="游明朝" panose="02020400000000000000" pitchFamily="18" charset="-128"/>
                <a:cs typeface="Times New Roman" panose="02020603050405020304" pitchFamily="18" charset="0"/>
              </a:endParaRPr>
            </a:p>
          </p:txBody>
        </p:sp>
        <p:cxnSp>
          <p:nvCxnSpPr>
            <p:cNvPr id="11" name="直線コネクタ 10">
              <a:extLst>
                <a:ext uri="{FF2B5EF4-FFF2-40B4-BE49-F238E27FC236}">
                  <a16:creationId xmlns:a16="http://schemas.microsoft.com/office/drawing/2014/main" id="{5CE55CAA-1F67-C768-0F1A-54185F12744F}"/>
                </a:ext>
              </a:extLst>
            </p:cNvPr>
            <p:cNvCxnSpPr/>
            <p:nvPr/>
          </p:nvCxnSpPr>
          <p:spPr>
            <a:xfrm>
              <a:off x="6340926" y="1381732"/>
              <a:ext cx="6764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3BC27AE-5129-9E81-1ADD-BD27C06682B3}"/>
                </a:ext>
              </a:extLst>
            </p:cNvPr>
            <p:cNvCxnSpPr>
              <a:cxnSpLocks/>
            </p:cNvCxnSpPr>
            <p:nvPr/>
          </p:nvCxnSpPr>
          <p:spPr>
            <a:xfrm flipV="1">
              <a:off x="6007708" y="2610785"/>
              <a:ext cx="0" cy="3058831"/>
            </a:xfrm>
            <a:prstGeom prst="line">
              <a:avLst/>
            </a:prstGeom>
          </p:spPr>
          <p:style>
            <a:lnRef idx="1">
              <a:schemeClr val="dk1"/>
            </a:lnRef>
            <a:fillRef idx="0">
              <a:schemeClr val="dk1"/>
            </a:fillRef>
            <a:effectRef idx="0">
              <a:schemeClr val="dk1"/>
            </a:effectRef>
            <a:fontRef idx="minor">
              <a:schemeClr val="tx1"/>
            </a:fontRef>
          </p:style>
        </p:cxnSp>
        <p:sp>
          <p:nvSpPr>
            <p:cNvPr id="13" name="正方形/長方形 12">
              <a:extLst>
                <a:ext uri="{FF2B5EF4-FFF2-40B4-BE49-F238E27FC236}">
                  <a16:creationId xmlns:a16="http://schemas.microsoft.com/office/drawing/2014/main" id="{AF66AA2E-63E7-E201-A019-DC3396993BB4}"/>
                </a:ext>
              </a:extLst>
            </p:cNvPr>
            <p:cNvSpPr/>
            <p:nvPr/>
          </p:nvSpPr>
          <p:spPr>
            <a:xfrm>
              <a:off x="2607658" y="5669169"/>
              <a:ext cx="2448983" cy="808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27000" algn="just"/>
              <a:endParaRPr lang="en-US" altLang="ja-JP" sz="1000" kern="1200" dirty="0">
                <a:solidFill>
                  <a:srgbClr val="FFFFFF"/>
                </a:solidFill>
                <a:effectLst/>
                <a:ea typeface="游明朝" panose="02020400000000000000" pitchFamily="18" charset="-128"/>
                <a:cs typeface="Times New Roman" panose="02020603050405020304" pitchFamily="18" charset="0"/>
              </a:endParaRPr>
            </a:p>
            <a:p>
              <a:pPr indent="127000" algn="just"/>
              <a:endParaRPr lang="en-US" altLang="ja-JP" sz="1000" dirty="0">
                <a:solidFill>
                  <a:srgbClr val="FFFFFF"/>
                </a:solidFill>
                <a:ea typeface="游明朝" panose="02020400000000000000" pitchFamily="18" charset="-128"/>
                <a:cs typeface="Times New Roman" panose="02020603050405020304" pitchFamily="18" charset="0"/>
              </a:endParaRPr>
            </a:p>
            <a:p>
              <a:pPr indent="127000" algn="just"/>
              <a:endParaRPr lang="en-US" altLang="ja-JP" sz="1000" kern="1200" dirty="0">
                <a:solidFill>
                  <a:srgbClr val="FFFFFF"/>
                </a:solidFill>
                <a:effectLst/>
                <a:ea typeface="游明朝" panose="02020400000000000000" pitchFamily="18" charset="-128"/>
                <a:cs typeface="Times New Roman" panose="02020603050405020304" pitchFamily="18" charset="0"/>
              </a:endParaRPr>
            </a:p>
            <a:p>
              <a:pPr indent="127000" algn="just"/>
              <a:endParaRPr lang="en-US" altLang="ja-JP" sz="1000" dirty="0">
                <a:solidFill>
                  <a:srgbClr val="FFFFFF"/>
                </a:solidFill>
                <a:ea typeface="游明朝" panose="02020400000000000000" pitchFamily="18" charset="-128"/>
                <a:cs typeface="Times New Roman" panose="02020603050405020304" pitchFamily="18" charset="0"/>
              </a:endParaRPr>
            </a:p>
            <a:p>
              <a:pPr indent="127000" algn="just"/>
              <a:endParaRPr lang="en-US" altLang="ja-JP" sz="1000" kern="1200" dirty="0">
                <a:solidFill>
                  <a:srgbClr val="FFFFFF"/>
                </a:solidFill>
                <a:effectLst/>
                <a:ea typeface="游明朝" panose="02020400000000000000" pitchFamily="18" charset="-128"/>
                <a:cs typeface="Times New Roman" panose="02020603050405020304" pitchFamily="18" charset="0"/>
              </a:endParaRPr>
            </a:p>
            <a:p>
              <a:pPr indent="127000" algn="just"/>
              <a:endParaRPr lang="en-US" altLang="ja-JP" sz="1000" dirty="0">
                <a:solidFill>
                  <a:srgbClr val="FFFFFF"/>
                </a:solidFill>
                <a:ea typeface="游明朝" panose="02020400000000000000" pitchFamily="18" charset="-128"/>
                <a:cs typeface="Times New Roman" panose="02020603050405020304" pitchFamily="18" charset="0"/>
              </a:endParaRPr>
            </a:p>
            <a:p>
              <a:pPr indent="127000" algn="just"/>
              <a:endParaRPr lang="en-US" altLang="ja-JP" sz="1000" kern="1200" dirty="0">
                <a:solidFill>
                  <a:srgbClr val="FFFFFF"/>
                </a:solidFill>
                <a:effectLst/>
                <a:ea typeface="游明朝" panose="02020400000000000000" pitchFamily="18" charset="-128"/>
                <a:cs typeface="Times New Roman" panose="02020603050405020304" pitchFamily="18" charset="0"/>
              </a:endParaRPr>
            </a:p>
            <a:p>
              <a:pPr indent="127000" algn="just"/>
              <a:r>
                <a:rPr lang="ja-JP" altLang="en-US" sz="1000" kern="1200" dirty="0">
                  <a:solidFill>
                    <a:srgbClr val="FFFFFF"/>
                  </a:solidFill>
                  <a:effectLst/>
                  <a:ea typeface="游明朝" panose="02020400000000000000" pitchFamily="18" charset="-128"/>
                  <a:cs typeface="Times New Roman" panose="02020603050405020304" pitchFamily="18" charset="0"/>
                </a:rPr>
                <a:t>　</a:t>
              </a:r>
              <a:r>
                <a:rPr lang="ja-JP" sz="1500" kern="1200" dirty="0">
                  <a:solidFill>
                    <a:srgbClr val="FFFFFF"/>
                  </a:solidFill>
                  <a:effectLst/>
                  <a:ea typeface="游明朝" panose="02020400000000000000" pitchFamily="18" charset="-128"/>
                  <a:cs typeface="Times New Roman" panose="02020603050405020304" pitchFamily="18" charset="0"/>
                </a:rPr>
                <a:t>バッテリー</a:t>
              </a:r>
              <a:endParaRPr lang="ja-JP" sz="1500" kern="100" dirty="0">
                <a:effectLst/>
                <a:ea typeface="游明朝" panose="02020400000000000000" pitchFamily="18" charset="-128"/>
                <a:cs typeface="Times New Roman" panose="02020603050405020304" pitchFamily="18" charset="0"/>
              </a:endParaRPr>
            </a:p>
            <a:p>
              <a:pPr indent="165100" algn="just"/>
              <a:r>
                <a:rPr lang="en-US" sz="1300" kern="1200" dirty="0">
                  <a:solidFill>
                    <a:srgbClr val="FFFFFF"/>
                  </a:solidFill>
                  <a:effectLst/>
                  <a:ea typeface="游明朝" panose="02020400000000000000" pitchFamily="18" charset="-128"/>
                  <a:cs typeface="Times New Roman" panose="02020603050405020304" pitchFamily="18" charset="0"/>
                </a:rPr>
                <a:t> </a:t>
              </a:r>
              <a:endParaRPr lang="ja-JP" sz="1050" kern="100" dirty="0">
                <a:effectLst/>
                <a:ea typeface="游明朝" panose="02020400000000000000" pitchFamily="18" charset="-128"/>
                <a:cs typeface="Times New Roman" panose="02020603050405020304" pitchFamily="18" charset="0"/>
              </a:endParaRPr>
            </a:p>
            <a:p>
              <a:pPr indent="165100" algn="just"/>
              <a:r>
                <a:rPr lang="en-US" sz="1300" kern="1200" dirty="0">
                  <a:solidFill>
                    <a:srgbClr val="FFFFFF"/>
                  </a:solidFill>
                  <a:effectLst/>
                  <a:ea typeface="游明朝" panose="02020400000000000000" pitchFamily="18" charset="-128"/>
                  <a:cs typeface="Times New Roman" panose="02020603050405020304" pitchFamily="18" charset="0"/>
                </a:rPr>
                <a:t> </a:t>
              </a:r>
              <a:endParaRPr lang="ja-JP" sz="1050" kern="100" dirty="0">
                <a:effectLst/>
                <a:ea typeface="游明朝" panose="02020400000000000000" pitchFamily="18" charset="-128"/>
                <a:cs typeface="Times New Roman" panose="02020603050405020304" pitchFamily="18" charset="0"/>
              </a:endParaRPr>
            </a:p>
            <a:p>
              <a:pPr indent="165100" algn="just"/>
              <a:r>
                <a:rPr lang="en-US" sz="1300" kern="1200" dirty="0">
                  <a:solidFill>
                    <a:srgbClr val="FFFFFF"/>
                  </a:solidFill>
                  <a:effectLst/>
                  <a:ea typeface="游明朝" panose="02020400000000000000" pitchFamily="18" charset="-128"/>
                  <a:cs typeface="Times New Roman" panose="02020603050405020304" pitchFamily="18" charset="0"/>
                </a:rPr>
                <a:t> </a:t>
              </a:r>
              <a:endParaRPr lang="ja-JP" sz="1050" kern="100" dirty="0">
                <a:effectLst/>
                <a:ea typeface="游明朝" panose="02020400000000000000" pitchFamily="18" charset="-128"/>
                <a:cs typeface="Times New Roman" panose="02020603050405020304" pitchFamily="18" charset="0"/>
              </a:endParaRPr>
            </a:p>
            <a:p>
              <a:pPr indent="165100" algn="just"/>
              <a:r>
                <a:rPr lang="en-US" sz="1300" kern="1200" dirty="0">
                  <a:solidFill>
                    <a:srgbClr val="FFFFFF"/>
                  </a:solidFill>
                  <a:effectLst/>
                  <a:ea typeface="游明朝" panose="02020400000000000000" pitchFamily="18" charset="-128"/>
                  <a:cs typeface="Times New Roman" panose="02020603050405020304" pitchFamily="18" charset="0"/>
                </a:rPr>
                <a:t> </a:t>
              </a:r>
              <a:endParaRPr lang="ja-JP" sz="1050" kern="100" dirty="0">
                <a:effectLst/>
                <a:ea typeface="游明朝" panose="02020400000000000000" pitchFamily="18" charset="-128"/>
                <a:cs typeface="Times New Roman" panose="02020603050405020304" pitchFamily="18" charset="0"/>
              </a:endParaRPr>
            </a:p>
            <a:p>
              <a:pPr algn="ctr"/>
              <a:r>
                <a:rPr lang="en-US" sz="1500" kern="1200" dirty="0">
                  <a:solidFill>
                    <a:srgbClr val="FFFFFF"/>
                  </a:solidFill>
                  <a:effectLst/>
                  <a:ea typeface="游明朝" panose="02020400000000000000" pitchFamily="18" charset="-128"/>
                  <a:cs typeface="Times New Roman" panose="02020603050405020304" pitchFamily="18" charset="0"/>
                </a:rPr>
                <a:t> </a:t>
              </a:r>
              <a:endParaRPr lang="ja-JP" sz="1050" kern="100" dirty="0">
                <a:effectLst/>
                <a:ea typeface="游明朝" panose="02020400000000000000" pitchFamily="18" charset="-128"/>
                <a:cs typeface="Times New Roman" panose="02020603050405020304" pitchFamily="18" charset="0"/>
              </a:endParaRPr>
            </a:p>
          </p:txBody>
        </p:sp>
        <p:cxnSp>
          <p:nvCxnSpPr>
            <p:cNvPr id="14" name="直線コネクタ 13">
              <a:extLst>
                <a:ext uri="{FF2B5EF4-FFF2-40B4-BE49-F238E27FC236}">
                  <a16:creationId xmlns:a16="http://schemas.microsoft.com/office/drawing/2014/main" id="{50F362F9-57CC-3094-2D82-E5216B61A673}"/>
                </a:ext>
              </a:extLst>
            </p:cNvPr>
            <p:cNvCxnSpPr>
              <a:cxnSpLocks/>
            </p:cNvCxnSpPr>
            <p:nvPr/>
          </p:nvCxnSpPr>
          <p:spPr>
            <a:xfrm>
              <a:off x="5056944" y="6134320"/>
              <a:ext cx="504829" cy="0"/>
            </a:xfrm>
            <a:prstGeom prst="line">
              <a:avLst/>
            </a:prstGeom>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id="{F324F97E-8721-0F02-E633-E439E4D71760}"/>
                </a:ext>
              </a:extLst>
            </p:cNvPr>
            <p:cNvCxnSpPr>
              <a:cxnSpLocks/>
            </p:cNvCxnSpPr>
            <p:nvPr/>
          </p:nvCxnSpPr>
          <p:spPr>
            <a:xfrm>
              <a:off x="4896458" y="4635716"/>
              <a:ext cx="0" cy="1209968"/>
            </a:xfrm>
            <a:prstGeom prst="line">
              <a:avLst/>
            </a:prstGeom>
            <a:ln/>
          </p:spPr>
          <p:style>
            <a:lnRef idx="1">
              <a:schemeClr val="dk1"/>
            </a:lnRef>
            <a:fillRef idx="0">
              <a:schemeClr val="dk1"/>
            </a:fillRef>
            <a:effectRef idx="0">
              <a:schemeClr val="dk1"/>
            </a:effectRef>
            <a:fontRef idx="minor">
              <a:schemeClr val="tx1"/>
            </a:fontRef>
          </p:style>
        </p:cxnSp>
        <p:cxnSp>
          <p:nvCxnSpPr>
            <p:cNvPr id="16" name="直線コネクタ 15">
              <a:extLst>
                <a:ext uri="{FF2B5EF4-FFF2-40B4-BE49-F238E27FC236}">
                  <a16:creationId xmlns:a16="http://schemas.microsoft.com/office/drawing/2014/main" id="{53512D06-A5AD-2F96-CCC1-D887B651CBFC}"/>
                </a:ext>
              </a:extLst>
            </p:cNvPr>
            <p:cNvCxnSpPr>
              <a:cxnSpLocks/>
            </p:cNvCxnSpPr>
            <p:nvPr/>
          </p:nvCxnSpPr>
          <p:spPr>
            <a:xfrm>
              <a:off x="4820258" y="4635716"/>
              <a:ext cx="0" cy="1209968"/>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a:extLst>
                <a:ext uri="{FF2B5EF4-FFF2-40B4-BE49-F238E27FC236}">
                  <a16:creationId xmlns:a16="http://schemas.microsoft.com/office/drawing/2014/main" id="{D2509618-FE66-D90D-242D-CEA93C6F2493}"/>
                </a:ext>
              </a:extLst>
            </p:cNvPr>
            <p:cNvCxnSpPr/>
            <p:nvPr/>
          </p:nvCxnSpPr>
          <p:spPr>
            <a:xfrm flipV="1">
              <a:off x="4896458" y="2599907"/>
              <a:ext cx="0" cy="1922728"/>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0CDC4961-98C9-789D-7349-82153887E8D0}"/>
                </a:ext>
              </a:extLst>
            </p:cNvPr>
            <p:cNvCxnSpPr/>
            <p:nvPr/>
          </p:nvCxnSpPr>
          <p:spPr>
            <a:xfrm flipV="1">
              <a:off x="4820258" y="2599907"/>
              <a:ext cx="0" cy="1922728"/>
            </a:xfrm>
            <a:prstGeom prst="line">
              <a:avLst/>
            </a:prstGeom>
          </p:spPr>
          <p:style>
            <a:lnRef idx="1">
              <a:schemeClr val="dk1"/>
            </a:lnRef>
            <a:fillRef idx="0">
              <a:schemeClr val="dk1"/>
            </a:fillRef>
            <a:effectRef idx="0">
              <a:schemeClr val="dk1"/>
            </a:effectRef>
            <a:fontRef idx="minor">
              <a:schemeClr val="tx1"/>
            </a:fontRef>
          </p:style>
        </p:cxnSp>
        <p:cxnSp>
          <p:nvCxnSpPr>
            <p:cNvPr id="19" name="直線コネクタ 18">
              <a:extLst>
                <a:ext uri="{FF2B5EF4-FFF2-40B4-BE49-F238E27FC236}">
                  <a16:creationId xmlns:a16="http://schemas.microsoft.com/office/drawing/2014/main" id="{B714E807-8762-7494-15B3-2314E22C2B35}"/>
                </a:ext>
              </a:extLst>
            </p:cNvPr>
            <p:cNvCxnSpPr/>
            <p:nvPr/>
          </p:nvCxnSpPr>
          <p:spPr>
            <a:xfrm flipH="1">
              <a:off x="6340926" y="2364657"/>
              <a:ext cx="676432" cy="0"/>
            </a:xfrm>
            <a:prstGeom prst="line">
              <a:avLst/>
            </a:prstGeom>
          </p:spPr>
          <p:style>
            <a:lnRef idx="1">
              <a:schemeClr val="dk1"/>
            </a:lnRef>
            <a:fillRef idx="0">
              <a:schemeClr val="dk1"/>
            </a:fillRef>
            <a:effectRef idx="0">
              <a:schemeClr val="dk1"/>
            </a:effectRef>
            <a:fontRef idx="minor">
              <a:schemeClr val="tx1"/>
            </a:fontRef>
          </p:style>
        </p:cxnSp>
        <p:sp>
          <p:nvSpPr>
            <p:cNvPr id="20" name="テキスト ボックス 1028">
              <a:extLst>
                <a:ext uri="{FF2B5EF4-FFF2-40B4-BE49-F238E27FC236}">
                  <a16:creationId xmlns:a16="http://schemas.microsoft.com/office/drawing/2014/main" id="{DF8B173F-2902-6A08-EAB2-683818EB6417}"/>
                </a:ext>
              </a:extLst>
            </p:cNvPr>
            <p:cNvSpPr txBox="1"/>
            <p:nvPr/>
          </p:nvSpPr>
          <p:spPr>
            <a:xfrm>
              <a:off x="2319704" y="2488526"/>
              <a:ext cx="1944929" cy="644230"/>
            </a:xfrm>
            <a:prstGeom prst="rect">
              <a:avLst/>
            </a:prstGeom>
            <a:noFill/>
          </p:spPr>
          <p:txBody>
            <a:bodyPr wrap="square" rtlCol="0">
              <a:noAutofit/>
            </a:bodyPr>
            <a:lstStyle/>
            <a:p>
              <a:pPr algn="just"/>
              <a:r>
                <a:rPr lang="en-US" sz="1500" kern="1200" dirty="0">
                  <a:solidFill>
                    <a:srgbClr val="000000"/>
                  </a:solidFill>
                  <a:effectLst/>
                  <a:latin typeface="游明朝" panose="02020400000000000000" pitchFamily="18" charset="-128"/>
                  <a:ea typeface="游明朝" panose="02020400000000000000" pitchFamily="18" charset="-128"/>
                  <a:cs typeface="Times New Roman" panose="02020603050405020304" pitchFamily="18" charset="0"/>
                </a:rPr>
                <a:t>Raspberry pi</a:t>
              </a:r>
              <a:endParaRPr lang="ja-JP" sz="15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21" name="直線コネクタ 20">
              <a:extLst>
                <a:ext uri="{FF2B5EF4-FFF2-40B4-BE49-F238E27FC236}">
                  <a16:creationId xmlns:a16="http://schemas.microsoft.com/office/drawing/2014/main" id="{43BE3C6C-37A7-C644-5EAD-17F19230331F}"/>
                </a:ext>
              </a:extLst>
            </p:cNvPr>
            <p:cNvCxnSpPr/>
            <p:nvPr/>
          </p:nvCxnSpPr>
          <p:spPr>
            <a:xfrm>
              <a:off x="6679142" y="406622"/>
              <a:ext cx="287821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96678E5-3BDE-D5A7-0663-8B98EFBC870F}"/>
                </a:ext>
              </a:extLst>
            </p:cNvPr>
            <p:cNvCxnSpPr/>
            <p:nvPr/>
          </p:nvCxnSpPr>
          <p:spPr>
            <a:xfrm>
              <a:off x="9557358" y="406622"/>
              <a:ext cx="0" cy="6273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28D482C-6106-B214-A843-7034E1280FF0}"/>
                </a:ext>
              </a:extLst>
            </p:cNvPr>
            <p:cNvCxnSpPr/>
            <p:nvPr/>
          </p:nvCxnSpPr>
          <p:spPr>
            <a:xfrm flipH="1">
              <a:off x="2204058" y="6680422"/>
              <a:ext cx="73533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FCEDDF1-A8E3-FE87-D8E2-C5203440AB27}"/>
                </a:ext>
              </a:extLst>
            </p:cNvPr>
            <p:cNvCxnSpPr/>
            <p:nvPr/>
          </p:nvCxnSpPr>
          <p:spPr>
            <a:xfrm flipV="1">
              <a:off x="2204058" y="5550122"/>
              <a:ext cx="0" cy="11303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4C00DDB-1718-EA81-5E23-353A9EDF549C}"/>
                </a:ext>
              </a:extLst>
            </p:cNvPr>
            <p:cNvCxnSpPr/>
            <p:nvPr/>
          </p:nvCxnSpPr>
          <p:spPr>
            <a:xfrm>
              <a:off x="2204058" y="5550122"/>
              <a:ext cx="46228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5F648E3-BEEB-0F8F-359D-C451439D29D0}"/>
                </a:ext>
              </a:extLst>
            </p:cNvPr>
            <p:cNvCxnSpPr/>
            <p:nvPr/>
          </p:nvCxnSpPr>
          <p:spPr>
            <a:xfrm>
              <a:off x="6679142" y="406622"/>
              <a:ext cx="0" cy="5143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テキスト ボックス 1052">
              <a:extLst>
                <a:ext uri="{FF2B5EF4-FFF2-40B4-BE49-F238E27FC236}">
                  <a16:creationId xmlns:a16="http://schemas.microsoft.com/office/drawing/2014/main" id="{E0169943-D742-BC32-425B-1C39B0160055}"/>
                </a:ext>
              </a:extLst>
            </p:cNvPr>
            <p:cNvSpPr txBox="1"/>
            <p:nvPr/>
          </p:nvSpPr>
          <p:spPr>
            <a:xfrm>
              <a:off x="7139836" y="-162871"/>
              <a:ext cx="2243630" cy="471968"/>
            </a:xfrm>
            <a:prstGeom prst="rect">
              <a:avLst/>
            </a:prstGeom>
            <a:noFill/>
          </p:spPr>
          <p:txBody>
            <a:bodyPr wrap="square" rtlCol="0">
              <a:noAutofit/>
            </a:bodyPr>
            <a:lstStyle/>
            <a:p>
              <a:pPr algn="just"/>
              <a:r>
                <a:rPr lang="ja-JP" sz="1500" kern="1200">
                  <a:solidFill>
                    <a:srgbClr val="000000"/>
                  </a:solidFill>
                  <a:effectLst/>
                  <a:latin typeface="游明朝" panose="02020400000000000000" pitchFamily="18" charset="-128"/>
                  <a:ea typeface="游明朝" panose="02020400000000000000" pitchFamily="18" charset="-128"/>
                  <a:cs typeface="Times New Roman" panose="02020603050405020304" pitchFamily="18" charset="0"/>
                </a:rPr>
                <a:t>ラジコンカー</a:t>
              </a:r>
              <a:endParaRPr lang="ja-JP" sz="1500" kern="100">
                <a:effectLst/>
                <a:latin typeface="游明朝" panose="02020400000000000000" pitchFamily="18" charset="-128"/>
                <a:ea typeface="游明朝" panose="02020400000000000000" pitchFamily="18" charset="-128"/>
                <a:cs typeface="Times New Roman" panose="02020603050405020304" pitchFamily="18" charset="0"/>
              </a:endParaRPr>
            </a:p>
          </p:txBody>
        </p:sp>
      </p:grpSp>
      <p:grpSp>
        <p:nvGrpSpPr>
          <p:cNvPr id="33" name="グループ化 32">
            <a:extLst>
              <a:ext uri="{FF2B5EF4-FFF2-40B4-BE49-F238E27FC236}">
                <a16:creationId xmlns:a16="http://schemas.microsoft.com/office/drawing/2014/main" id="{E0A7DC5A-DEFA-09CF-C697-19CFFF4B6B0B}"/>
              </a:ext>
            </a:extLst>
          </p:cNvPr>
          <p:cNvGrpSpPr/>
          <p:nvPr/>
        </p:nvGrpSpPr>
        <p:grpSpPr>
          <a:xfrm>
            <a:off x="8055980" y="1544109"/>
            <a:ext cx="2937510" cy="4425950"/>
            <a:chOff x="0" y="1"/>
            <a:chExt cx="2845619" cy="4042572"/>
          </a:xfrm>
        </p:grpSpPr>
        <p:sp>
          <p:nvSpPr>
            <p:cNvPr id="34" name="正方形/長方形 33">
              <a:extLst>
                <a:ext uri="{FF2B5EF4-FFF2-40B4-BE49-F238E27FC236}">
                  <a16:creationId xmlns:a16="http://schemas.microsoft.com/office/drawing/2014/main" id="{68BEFBA9-422F-766A-7FB9-4B976337AFC8}"/>
                </a:ext>
              </a:extLst>
            </p:cNvPr>
            <p:cNvSpPr/>
            <p:nvPr/>
          </p:nvSpPr>
          <p:spPr>
            <a:xfrm>
              <a:off x="0" y="1"/>
              <a:ext cx="2755835" cy="995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1000" kern="1200" dirty="0">
                  <a:solidFill>
                    <a:srgbClr val="FFFFFF"/>
                  </a:solidFill>
                  <a:effectLst/>
                  <a:ea typeface="游明朝" panose="02020400000000000000" pitchFamily="18" charset="-128"/>
                  <a:cs typeface="Times New Roman" panose="02020603050405020304" pitchFamily="18" charset="0"/>
                </a:rPr>
                <a:t>人間が車を運転</a:t>
              </a:r>
              <a:endParaRPr lang="ja-JP" sz="1050" kern="100" dirty="0">
                <a:effectLst/>
                <a:ea typeface="游明朝" panose="02020400000000000000" pitchFamily="18" charset="-128"/>
                <a:cs typeface="Times New Roman" panose="02020603050405020304" pitchFamily="18" charset="0"/>
              </a:endParaRPr>
            </a:p>
            <a:p>
              <a:pPr algn="ctr"/>
              <a:r>
                <a:rPr lang="ja-JP" sz="1000" kern="1200" dirty="0">
                  <a:solidFill>
                    <a:srgbClr val="FFFFFF"/>
                  </a:solidFill>
                  <a:effectLst/>
                  <a:ea typeface="游明朝" panose="02020400000000000000" pitchFamily="18" charset="-128"/>
                  <a:cs typeface="Times New Roman" panose="02020603050405020304" pitchFamily="18" charset="0"/>
                </a:rPr>
                <a:t>ステアリング、スロットル、画像のような</a:t>
              </a:r>
              <a:endParaRPr lang="ja-JP" sz="1050" kern="100" dirty="0">
                <a:effectLst/>
                <a:ea typeface="游明朝" panose="02020400000000000000" pitchFamily="18" charset="-128"/>
                <a:cs typeface="Times New Roman" panose="02020603050405020304" pitchFamily="18" charset="0"/>
              </a:endParaRPr>
            </a:p>
            <a:p>
              <a:pPr algn="ctr"/>
              <a:r>
                <a:rPr lang="ja-JP" sz="1000" kern="1200" dirty="0">
                  <a:solidFill>
                    <a:srgbClr val="FFFFFF"/>
                  </a:solidFill>
                  <a:effectLst/>
                  <a:ea typeface="游明朝" panose="02020400000000000000" pitchFamily="18" charset="-128"/>
                  <a:cs typeface="Times New Roman" panose="02020603050405020304" pitchFamily="18" charset="0"/>
                </a:rPr>
                <a:t>データを収集する。</a:t>
              </a:r>
              <a:endParaRPr lang="ja-JP" sz="1050" kern="100" dirty="0">
                <a:effectLst/>
                <a:ea typeface="游明朝" panose="02020400000000000000" pitchFamily="18" charset="-128"/>
                <a:cs typeface="Times New Roman" panose="02020603050405020304" pitchFamily="18" charset="0"/>
              </a:endParaRPr>
            </a:p>
          </p:txBody>
        </p:sp>
        <p:sp>
          <p:nvSpPr>
            <p:cNvPr id="35" name="矢印: 下 34">
              <a:extLst>
                <a:ext uri="{FF2B5EF4-FFF2-40B4-BE49-F238E27FC236}">
                  <a16:creationId xmlns:a16="http://schemas.microsoft.com/office/drawing/2014/main" id="{CAFED6DC-8BF2-CD93-5E7C-C4399287C132}"/>
                </a:ext>
              </a:extLst>
            </p:cNvPr>
            <p:cNvSpPr/>
            <p:nvPr/>
          </p:nvSpPr>
          <p:spPr>
            <a:xfrm>
              <a:off x="1079091" y="1210367"/>
              <a:ext cx="546100" cy="406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p>
          </p:txBody>
        </p:sp>
        <p:sp>
          <p:nvSpPr>
            <p:cNvPr id="36" name="正方形/長方形 35">
              <a:extLst>
                <a:ext uri="{FF2B5EF4-FFF2-40B4-BE49-F238E27FC236}">
                  <a16:creationId xmlns:a16="http://schemas.microsoft.com/office/drawing/2014/main" id="{C7D42CAF-7F0F-EFEA-0ED6-501498D7A745}"/>
                </a:ext>
              </a:extLst>
            </p:cNvPr>
            <p:cNvSpPr/>
            <p:nvPr/>
          </p:nvSpPr>
          <p:spPr>
            <a:xfrm>
              <a:off x="0" y="1753906"/>
              <a:ext cx="2845619" cy="556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1000" kern="1200">
                  <a:solidFill>
                    <a:srgbClr val="FFFFFF"/>
                  </a:solidFill>
                  <a:effectLst/>
                  <a:ea typeface="游明朝" panose="02020400000000000000" pitchFamily="18" charset="-128"/>
                  <a:cs typeface="Times New Roman" panose="02020603050405020304" pitchFamily="18" charset="0"/>
                </a:rPr>
                <a:t>得られたデータを用いて学習を行う</a:t>
              </a:r>
              <a:endParaRPr lang="ja-JP" sz="1050" kern="100">
                <a:effectLst/>
                <a:ea typeface="游明朝" panose="02020400000000000000" pitchFamily="18" charset="-128"/>
                <a:cs typeface="Times New Roman" panose="02020603050405020304" pitchFamily="18" charset="0"/>
              </a:endParaRPr>
            </a:p>
          </p:txBody>
        </p:sp>
        <p:sp>
          <p:nvSpPr>
            <p:cNvPr id="37" name="矢印: 下 36">
              <a:extLst>
                <a:ext uri="{FF2B5EF4-FFF2-40B4-BE49-F238E27FC236}">
                  <a16:creationId xmlns:a16="http://schemas.microsoft.com/office/drawing/2014/main" id="{738210FA-D426-21B3-2D1F-6E92CE2211C1}"/>
                </a:ext>
              </a:extLst>
            </p:cNvPr>
            <p:cNvSpPr/>
            <p:nvPr/>
          </p:nvSpPr>
          <p:spPr>
            <a:xfrm>
              <a:off x="1163893" y="2486770"/>
              <a:ext cx="546100" cy="406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p>
          </p:txBody>
        </p:sp>
        <p:sp>
          <p:nvSpPr>
            <p:cNvPr id="38" name="正方形/長方形 37">
              <a:extLst>
                <a:ext uri="{FF2B5EF4-FFF2-40B4-BE49-F238E27FC236}">
                  <a16:creationId xmlns:a16="http://schemas.microsoft.com/office/drawing/2014/main" id="{0DC463FC-472E-693B-E823-A9D47030A090}"/>
                </a:ext>
              </a:extLst>
            </p:cNvPr>
            <p:cNvSpPr/>
            <p:nvPr/>
          </p:nvSpPr>
          <p:spPr>
            <a:xfrm>
              <a:off x="6349" y="3174944"/>
              <a:ext cx="2839201" cy="86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1000" kern="1200">
                  <a:solidFill>
                    <a:srgbClr val="FFFFFF"/>
                  </a:solidFill>
                  <a:effectLst/>
                  <a:ea typeface="游明朝" panose="02020400000000000000" pitchFamily="18" charset="-128"/>
                  <a:cs typeface="Times New Roman" panose="02020603050405020304" pitchFamily="18" charset="0"/>
                </a:rPr>
                <a:t>得られた学習済みモデルを</a:t>
              </a:r>
              <a:r>
                <a:rPr lang="en-US" sz="1000" kern="1200">
                  <a:solidFill>
                    <a:srgbClr val="FFFFFF"/>
                  </a:solidFill>
                  <a:effectLst/>
                  <a:ea typeface="游明朝" panose="02020400000000000000" pitchFamily="18" charset="-128"/>
                  <a:cs typeface="Times New Roman" panose="02020603050405020304" pitchFamily="18" charset="0"/>
                </a:rPr>
                <a:t>raspberry pi</a:t>
              </a:r>
              <a:r>
                <a:rPr lang="ja-JP" sz="1000" kern="1200">
                  <a:solidFill>
                    <a:srgbClr val="FFFFFF"/>
                  </a:solidFill>
                  <a:effectLst/>
                  <a:ea typeface="游明朝" panose="02020400000000000000" pitchFamily="18" charset="-128"/>
                  <a:cs typeface="Times New Roman" panose="02020603050405020304" pitchFamily="18" charset="0"/>
                </a:rPr>
                <a:t>へ</a:t>
              </a:r>
              <a:endParaRPr lang="ja-JP" sz="1050" kern="100">
                <a:effectLst/>
                <a:ea typeface="游明朝" panose="02020400000000000000" pitchFamily="18" charset="-128"/>
                <a:cs typeface="Times New Roman" panose="02020603050405020304" pitchFamily="18" charset="0"/>
              </a:endParaRPr>
            </a:p>
            <a:p>
              <a:pPr algn="ctr"/>
              <a:r>
                <a:rPr lang="ja-JP" sz="1000" kern="1200">
                  <a:solidFill>
                    <a:srgbClr val="FFFFFF"/>
                  </a:solidFill>
                  <a:effectLst/>
                  <a:ea typeface="游明朝" panose="02020400000000000000" pitchFamily="18" charset="-128"/>
                  <a:cs typeface="Times New Roman" panose="02020603050405020304" pitchFamily="18" charset="0"/>
                </a:rPr>
                <a:t>組み込み、推論を行う。</a:t>
              </a:r>
              <a:endParaRPr lang="ja-JP" sz="1050" kern="100">
                <a:effectLst/>
                <a:ea typeface="游明朝" panose="02020400000000000000" pitchFamily="18" charset="-128"/>
                <a:cs typeface="Times New Roman" panose="02020603050405020304" pitchFamily="18" charset="0"/>
              </a:endParaRPr>
            </a:p>
            <a:p>
              <a:pPr algn="ctr"/>
              <a:r>
                <a:rPr lang="ja-JP" sz="1000" kern="1200">
                  <a:solidFill>
                    <a:srgbClr val="FFFFFF"/>
                  </a:solidFill>
                  <a:effectLst/>
                  <a:ea typeface="游明朝" panose="02020400000000000000" pitchFamily="18" charset="-128"/>
                  <a:cs typeface="Times New Roman" panose="02020603050405020304" pitchFamily="18" charset="0"/>
                </a:rPr>
                <a:t>モデルの精度を確認する。</a:t>
              </a:r>
              <a:endParaRPr lang="ja-JP" sz="1050" kern="100">
                <a:effectLst/>
                <a:ea typeface="游明朝" panose="02020400000000000000" pitchFamily="18" charset="-128"/>
                <a:cs typeface="Times New Roman" panose="02020603050405020304" pitchFamily="18" charset="0"/>
              </a:endParaRPr>
            </a:p>
          </p:txBody>
        </p:sp>
      </p:grpSp>
      <p:sp>
        <p:nvSpPr>
          <p:cNvPr id="39" name="テキスト ボックス 38">
            <a:extLst>
              <a:ext uri="{FF2B5EF4-FFF2-40B4-BE49-F238E27FC236}">
                <a16:creationId xmlns:a16="http://schemas.microsoft.com/office/drawing/2014/main" id="{237FA25B-17C9-DC77-4F99-5A0C77C35075}"/>
              </a:ext>
            </a:extLst>
          </p:cNvPr>
          <p:cNvSpPr txBox="1"/>
          <p:nvPr/>
        </p:nvSpPr>
        <p:spPr>
          <a:xfrm>
            <a:off x="1474495" y="639957"/>
            <a:ext cx="3235181" cy="553998"/>
          </a:xfrm>
          <a:prstGeom prst="rect">
            <a:avLst/>
          </a:prstGeom>
          <a:noFill/>
        </p:spPr>
        <p:txBody>
          <a:bodyPr wrap="none" rtlCol="0">
            <a:spAutoFit/>
          </a:bodyPr>
          <a:lstStyle/>
          <a:p>
            <a:r>
              <a:rPr kumimoji="1" lang="en-US" altLang="ja-JP" sz="3000" dirty="0">
                <a:latin typeface="Times New Roman" panose="02020603050405020304" pitchFamily="18" charset="0"/>
                <a:cs typeface="Times New Roman" panose="02020603050405020304" pitchFamily="18" charset="0"/>
              </a:rPr>
              <a:t>System architecture</a:t>
            </a:r>
            <a:endParaRPr kumimoji="1" lang="ja-JP" altLang="en-US" sz="3000" dirty="0">
              <a:latin typeface="Times New Roman" panose="02020603050405020304" pitchFamily="18" charset="0"/>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D05AD98E-CC88-7543-0CEF-1FB2644C3E50}"/>
              </a:ext>
            </a:extLst>
          </p:cNvPr>
          <p:cNvSpPr txBox="1"/>
          <p:nvPr/>
        </p:nvSpPr>
        <p:spPr>
          <a:xfrm>
            <a:off x="8109658" y="636122"/>
            <a:ext cx="2526654" cy="553998"/>
          </a:xfrm>
          <a:prstGeom prst="rect">
            <a:avLst/>
          </a:prstGeom>
          <a:noFill/>
        </p:spPr>
        <p:txBody>
          <a:bodyPr wrap="none" rtlCol="0">
            <a:spAutoFit/>
          </a:bodyPr>
          <a:lstStyle/>
          <a:p>
            <a:r>
              <a:rPr lang="en-US" altLang="ja-JP" sz="3000" dirty="0">
                <a:latin typeface="Times New Roman" panose="02020603050405020304" pitchFamily="18" charset="0"/>
                <a:cs typeface="Times New Roman" panose="02020603050405020304" pitchFamily="18" charset="0"/>
              </a:rPr>
              <a:t>Operation flow</a:t>
            </a:r>
            <a:endParaRPr kumimoji="1" lang="ja-JP" alt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3150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95B5520-6525-2926-62F0-F38F3409A471}"/>
              </a:ext>
            </a:extLst>
          </p:cNvPr>
          <p:cNvSpPr>
            <a:spLocks noGrp="1"/>
          </p:cNvSpPr>
          <p:nvPr>
            <p:ph idx="1"/>
          </p:nvPr>
        </p:nvSpPr>
        <p:spPr>
          <a:xfrm>
            <a:off x="484238" y="468773"/>
            <a:ext cx="12114162" cy="4675882"/>
          </a:xfrm>
        </p:spPr>
        <p:txBody>
          <a:bodyPr>
            <a:normAutofit/>
          </a:bodyPr>
          <a:lstStyle/>
          <a:p>
            <a:pPr marL="0" indent="0">
              <a:buNone/>
            </a:pPr>
            <a:r>
              <a:rPr kumimoji="1" lang="en-US" altLang="ja-JP" sz="4000" dirty="0">
                <a:latin typeface="Times New Roman" panose="02020603050405020304" pitchFamily="18" charset="0"/>
                <a:cs typeface="Times New Roman" panose="02020603050405020304" pitchFamily="18" charset="0"/>
              </a:rPr>
              <a:t>Used devices</a:t>
            </a:r>
          </a:p>
          <a:p>
            <a:r>
              <a:rPr kumimoji="1" lang="en-US" altLang="ja-JP" sz="2500" dirty="0"/>
              <a:t>Raspberry pi 3</a:t>
            </a:r>
          </a:p>
          <a:p>
            <a:endParaRPr kumimoji="1" lang="en-US" altLang="ja-JP" sz="2500" dirty="0"/>
          </a:p>
          <a:p>
            <a:r>
              <a:rPr kumimoji="1" lang="en-US" altLang="ja-JP" sz="2500" dirty="0"/>
              <a:t>Teensy4.0</a:t>
            </a:r>
            <a:r>
              <a:rPr lang="en-US" altLang="ja-JP" sz="2500" dirty="0"/>
              <a:t>(</a:t>
            </a:r>
            <a:r>
              <a:rPr lang="ja-JP" altLang="en-US" sz="2500" dirty="0"/>
              <a:t>推論モードから人間の制御に戻すために必要</a:t>
            </a:r>
            <a:r>
              <a:rPr lang="en-US" altLang="ja-JP" sz="2500" dirty="0"/>
              <a:t>)</a:t>
            </a:r>
          </a:p>
          <a:p>
            <a:endParaRPr kumimoji="1" lang="en-US" altLang="ja-JP" sz="2500" dirty="0"/>
          </a:p>
          <a:p>
            <a:r>
              <a:rPr lang="ja-JP" altLang="en-US" sz="2500" dirty="0"/>
              <a:t>実験用の車</a:t>
            </a:r>
            <a:r>
              <a:rPr lang="en-US" altLang="ja-JP" sz="2500" dirty="0"/>
              <a:t>(</a:t>
            </a:r>
            <a:r>
              <a:rPr lang="ja-JP" altLang="en-US" sz="2500" dirty="0"/>
              <a:t>ラジコンカー＋アクリル板のパーツを用いて組み立てを行った。</a:t>
            </a:r>
            <a:r>
              <a:rPr lang="en-US" altLang="ja-JP" sz="2500" dirty="0"/>
              <a:t>)</a:t>
            </a:r>
          </a:p>
          <a:p>
            <a:pPr marL="0" indent="0">
              <a:buNone/>
            </a:pPr>
            <a:endParaRPr lang="en-US" altLang="ja-JP" sz="2500" dirty="0"/>
          </a:p>
          <a:p>
            <a:r>
              <a:rPr lang="en-US" altLang="ja-JP" sz="2500" dirty="0" err="1"/>
              <a:t>Picamera</a:t>
            </a:r>
            <a:endParaRPr lang="en-US" altLang="ja-JP" sz="2500" dirty="0"/>
          </a:p>
          <a:p>
            <a:pPr marL="0" indent="0">
              <a:buNone/>
            </a:pPr>
            <a:endParaRPr lang="en-US" altLang="ja-JP" dirty="0"/>
          </a:p>
        </p:txBody>
      </p:sp>
    </p:spTree>
    <p:extLst>
      <p:ext uri="{BB962C8B-B14F-4D97-AF65-F5344CB8AC3E}">
        <p14:creationId xmlns:p14="http://schemas.microsoft.com/office/powerpoint/2010/main" val="2533577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5110F0-9DEC-4D3C-24FD-04C41A855F5C}"/>
              </a:ext>
            </a:extLst>
          </p:cNvPr>
          <p:cNvSpPr>
            <a:spLocks noGrp="1"/>
          </p:cNvSpPr>
          <p:nvPr>
            <p:ph type="title"/>
          </p:nvPr>
        </p:nvSpPr>
        <p:spPr>
          <a:xfrm>
            <a:off x="413328" y="348817"/>
            <a:ext cx="10515600" cy="1325563"/>
          </a:xfrm>
        </p:spPr>
        <p:txBody>
          <a:bodyPr>
            <a:normAutofit/>
          </a:bodyPr>
          <a:lstStyle/>
          <a:p>
            <a:r>
              <a:rPr kumimoji="1" lang="en-US" altLang="ja-JP" sz="4000" dirty="0">
                <a:latin typeface="Times New Roman" panose="02020603050405020304" pitchFamily="18" charset="0"/>
                <a:cs typeface="Times New Roman" panose="02020603050405020304" pitchFamily="18" charset="0"/>
              </a:rPr>
              <a:t>To do list</a:t>
            </a:r>
            <a:r>
              <a:rPr kumimoji="1" lang="ja-JP" altLang="en-US" sz="4000" dirty="0">
                <a:latin typeface="Times New Roman" panose="02020603050405020304" pitchFamily="18" charset="0"/>
                <a:cs typeface="Times New Roman" panose="02020603050405020304" pitchFamily="18" charset="0"/>
              </a:rPr>
              <a:t>（</a:t>
            </a:r>
            <a:r>
              <a:rPr kumimoji="1" lang="en-US" altLang="ja-JP" sz="4000" dirty="0">
                <a:latin typeface="Times New Roman" panose="02020603050405020304" pitchFamily="18" charset="0"/>
                <a:cs typeface="Times New Roman" panose="02020603050405020304" pitchFamily="18" charset="0"/>
              </a:rPr>
              <a:t>1/4</a:t>
            </a:r>
            <a:r>
              <a:rPr kumimoji="1" lang="ja-JP" altLang="en-US" sz="4000" dirty="0">
                <a:latin typeface="Times New Roman" panose="02020603050405020304" pitchFamily="18" charset="0"/>
                <a:cs typeface="Times New Roman" panose="02020603050405020304" pitchFamily="18" charset="0"/>
              </a:rPr>
              <a:t>）</a:t>
            </a:r>
          </a:p>
        </p:txBody>
      </p:sp>
      <p:sp>
        <p:nvSpPr>
          <p:cNvPr id="3" name="コンテンツ プレースホルダー 2">
            <a:extLst>
              <a:ext uri="{FF2B5EF4-FFF2-40B4-BE49-F238E27FC236}">
                <a16:creationId xmlns:a16="http://schemas.microsoft.com/office/drawing/2014/main" id="{ECE316F0-0292-AE84-67E4-2722A5DC3E0D}"/>
              </a:ext>
            </a:extLst>
          </p:cNvPr>
          <p:cNvSpPr>
            <a:spLocks noGrp="1"/>
          </p:cNvSpPr>
          <p:nvPr>
            <p:ph idx="1"/>
          </p:nvPr>
        </p:nvSpPr>
        <p:spPr>
          <a:xfrm>
            <a:off x="413328" y="1446934"/>
            <a:ext cx="10515600" cy="552360"/>
          </a:xfrm>
        </p:spPr>
        <p:txBody>
          <a:bodyPr/>
          <a:lstStyle/>
          <a:p>
            <a:r>
              <a:rPr lang="ja-JP" altLang="en-US" dirty="0"/>
              <a:t>実験用のラジコンカーの作成</a:t>
            </a:r>
            <a:endParaRPr kumimoji="1" lang="ja-JP" altLang="en-US" dirty="0"/>
          </a:p>
        </p:txBody>
      </p:sp>
      <p:pic>
        <p:nvPicPr>
          <p:cNvPr id="5" name="図 4">
            <a:extLst>
              <a:ext uri="{FF2B5EF4-FFF2-40B4-BE49-F238E27FC236}">
                <a16:creationId xmlns:a16="http://schemas.microsoft.com/office/drawing/2014/main" id="{B9CE03CB-3CB8-140E-DB9D-21D2F58D37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1127" y="2047500"/>
            <a:ext cx="3423997" cy="2567998"/>
          </a:xfrm>
          <a:prstGeom prst="rect">
            <a:avLst/>
          </a:prstGeom>
        </p:spPr>
      </p:pic>
      <p:grpSp>
        <p:nvGrpSpPr>
          <p:cNvPr id="6" name="グループ化 5">
            <a:extLst>
              <a:ext uri="{FF2B5EF4-FFF2-40B4-BE49-F238E27FC236}">
                <a16:creationId xmlns:a16="http://schemas.microsoft.com/office/drawing/2014/main" id="{228FABA9-45A6-7C83-7DF4-FE3FC2F828C8}"/>
              </a:ext>
            </a:extLst>
          </p:cNvPr>
          <p:cNvGrpSpPr/>
          <p:nvPr/>
        </p:nvGrpSpPr>
        <p:grpSpPr>
          <a:xfrm>
            <a:off x="4673153" y="2047500"/>
            <a:ext cx="2909902" cy="3946484"/>
            <a:chOff x="526026" y="2448994"/>
            <a:chExt cx="3677264" cy="4778841"/>
          </a:xfrm>
        </p:grpSpPr>
        <p:pic>
          <p:nvPicPr>
            <p:cNvPr id="7" name="図 6" descr="コンピューターのスクリーンショット&#10;&#10;自動的に生成された説明">
              <a:extLst>
                <a:ext uri="{FF2B5EF4-FFF2-40B4-BE49-F238E27FC236}">
                  <a16:creationId xmlns:a16="http://schemas.microsoft.com/office/drawing/2014/main" id="{7CAACF26-E663-3A41-3101-0DC7D2BD27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6026" y="2448994"/>
              <a:ext cx="3677264" cy="3937819"/>
            </a:xfrm>
            <a:prstGeom prst="rect">
              <a:avLst/>
            </a:prstGeom>
            <a:ln>
              <a:solidFill>
                <a:schemeClr val="tx1"/>
              </a:solidFill>
            </a:ln>
          </p:spPr>
        </p:pic>
        <p:sp>
          <p:nvSpPr>
            <p:cNvPr id="8" name="テキスト ボックス 7">
              <a:extLst>
                <a:ext uri="{FF2B5EF4-FFF2-40B4-BE49-F238E27FC236}">
                  <a16:creationId xmlns:a16="http://schemas.microsoft.com/office/drawing/2014/main" id="{B2A6CD27-C89A-B43F-3511-F15FC52027B8}"/>
                </a:ext>
              </a:extLst>
            </p:cNvPr>
            <p:cNvSpPr txBox="1"/>
            <p:nvPr/>
          </p:nvSpPr>
          <p:spPr>
            <a:xfrm>
              <a:off x="725016" y="6445186"/>
              <a:ext cx="3139784" cy="782649"/>
            </a:xfrm>
            <a:prstGeom prst="rect">
              <a:avLst/>
            </a:prstGeom>
            <a:noFill/>
          </p:spPr>
          <p:txBody>
            <a:bodyPr wrap="square" rtlCol="0">
              <a:spAutoFit/>
            </a:bodyPr>
            <a:lstStyle/>
            <a:p>
              <a:r>
                <a:rPr kumimoji="1" lang="ja-JP" altLang="en-US" dirty="0"/>
                <a:t>パーツの設計図の一部</a:t>
              </a:r>
              <a:endParaRPr kumimoji="1" lang="en-US" altLang="ja-JP" dirty="0"/>
            </a:p>
            <a:p>
              <a:r>
                <a:rPr lang="ja-JP" altLang="en-US" dirty="0"/>
                <a:t>アクリル板へ切り出す</a:t>
              </a:r>
              <a:endParaRPr kumimoji="1" lang="ja-JP" altLang="en-US" dirty="0"/>
            </a:p>
          </p:txBody>
        </p:sp>
      </p:grpSp>
      <p:pic>
        <p:nvPicPr>
          <p:cNvPr id="10" name="図 9">
            <a:extLst>
              <a:ext uri="{FF2B5EF4-FFF2-40B4-BE49-F238E27FC236}">
                <a16:creationId xmlns:a16="http://schemas.microsoft.com/office/drawing/2014/main" id="{CC5B00F8-07E1-C03B-0741-A2A0506498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8338" y="2047500"/>
            <a:ext cx="2798619" cy="3731492"/>
          </a:xfrm>
          <a:prstGeom prst="rect">
            <a:avLst/>
          </a:prstGeom>
        </p:spPr>
      </p:pic>
      <p:sp>
        <p:nvSpPr>
          <p:cNvPr id="11" name="テキスト ボックス 10">
            <a:extLst>
              <a:ext uri="{FF2B5EF4-FFF2-40B4-BE49-F238E27FC236}">
                <a16:creationId xmlns:a16="http://schemas.microsoft.com/office/drawing/2014/main" id="{C4035DAB-3DD6-7B33-DA71-4FA7862FF190}"/>
              </a:ext>
            </a:extLst>
          </p:cNvPr>
          <p:cNvSpPr txBox="1"/>
          <p:nvPr/>
        </p:nvSpPr>
        <p:spPr>
          <a:xfrm>
            <a:off x="1030435" y="4787644"/>
            <a:ext cx="2623128" cy="369332"/>
          </a:xfrm>
          <a:prstGeom prst="rect">
            <a:avLst/>
          </a:prstGeom>
          <a:noFill/>
        </p:spPr>
        <p:txBody>
          <a:bodyPr wrap="square" rtlCol="0">
            <a:spAutoFit/>
          </a:bodyPr>
          <a:lstStyle/>
          <a:p>
            <a:r>
              <a:rPr kumimoji="1" lang="ja-JP" altLang="en-US" dirty="0"/>
              <a:t>作成したラジコンカー</a:t>
            </a:r>
          </a:p>
        </p:txBody>
      </p:sp>
      <p:sp>
        <p:nvSpPr>
          <p:cNvPr id="12" name="テキスト ボックス 11">
            <a:extLst>
              <a:ext uri="{FF2B5EF4-FFF2-40B4-BE49-F238E27FC236}">
                <a16:creationId xmlns:a16="http://schemas.microsoft.com/office/drawing/2014/main" id="{474913BC-272E-B17C-CAFC-4E41B8EC66AC}"/>
              </a:ext>
            </a:extLst>
          </p:cNvPr>
          <p:cNvSpPr txBox="1"/>
          <p:nvPr/>
        </p:nvSpPr>
        <p:spPr>
          <a:xfrm>
            <a:off x="4059445" y="3152001"/>
            <a:ext cx="569387" cy="553998"/>
          </a:xfrm>
          <a:prstGeom prst="rect">
            <a:avLst/>
          </a:prstGeom>
          <a:noFill/>
        </p:spPr>
        <p:txBody>
          <a:bodyPr wrap="none" rtlCol="0">
            <a:spAutoFit/>
          </a:bodyPr>
          <a:lstStyle/>
          <a:p>
            <a:r>
              <a:rPr kumimoji="1" lang="ja-JP" altLang="en-US" sz="3000" b="1" dirty="0"/>
              <a:t>＋</a:t>
            </a:r>
          </a:p>
        </p:txBody>
      </p:sp>
      <p:sp>
        <p:nvSpPr>
          <p:cNvPr id="13" name="矢印: 右 12">
            <a:extLst>
              <a:ext uri="{FF2B5EF4-FFF2-40B4-BE49-F238E27FC236}">
                <a16:creationId xmlns:a16="http://schemas.microsoft.com/office/drawing/2014/main" id="{7A6F834F-B0B3-CA79-E6B2-78AB72AA124F}"/>
              </a:ext>
            </a:extLst>
          </p:cNvPr>
          <p:cNvSpPr/>
          <p:nvPr/>
        </p:nvSpPr>
        <p:spPr>
          <a:xfrm>
            <a:off x="7917811" y="3227388"/>
            <a:ext cx="614157" cy="3952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ysClr val="windowText" lastClr="000000"/>
              </a:solidFill>
            </a:endParaRPr>
          </a:p>
        </p:txBody>
      </p:sp>
      <p:sp>
        <p:nvSpPr>
          <p:cNvPr id="14" name="テキスト ボックス 13">
            <a:extLst>
              <a:ext uri="{FF2B5EF4-FFF2-40B4-BE49-F238E27FC236}">
                <a16:creationId xmlns:a16="http://schemas.microsoft.com/office/drawing/2014/main" id="{3C881E77-F364-A243-1911-31373002C37C}"/>
              </a:ext>
            </a:extLst>
          </p:cNvPr>
          <p:cNvSpPr txBox="1"/>
          <p:nvPr/>
        </p:nvSpPr>
        <p:spPr>
          <a:xfrm>
            <a:off x="9873673" y="5809318"/>
            <a:ext cx="877163" cy="369332"/>
          </a:xfrm>
          <a:prstGeom prst="rect">
            <a:avLst/>
          </a:prstGeom>
          <a:noFill/>
        </p:spPr>
        <p:txBody>
          <a:bodyPr wrap="none" rtlCol="0">
            <a:spAutoFit/>
          </a:bodyPr>
          <a:lstStyle/>
          <a:p>
            <a:r>
              <a:rPr kumimoji="1" lang="ja-JP" altLang="en-US" dirty="0"/>
              <a:t>完成品</a:t>
            </a:r>
          </a:p>
        </p:txBody>
      </p:sp>
    </p:spTree>
    <p:extLst>
      <p:ext uri="{BB962C8B-B14F-4D97-AF65-F5344CB8AC3E}">
        <p14:creationId xmlns:p14="http://schemas.microsoft.com/office/powerpoint/2010/main" val="2690227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a:extLst>
              <a:ext uri="{FF2B5EF4-FFF2-40B4-BE49-F238E27FC236}">
                <a16:creationId xmlns:a16="http://schemas.microsoft.com/office/drawing/2014/main" id="{3B21F746-4334-299E-1611-BFD0086DED8F}"/>
              </a:ext>
            </a:extLst>
          </p:cNvPr>
          <p:cNvSpPr txBox="1">
            <a:spLocks/>
          </p:cNvSpPr>
          <p:nvPr/>
        </p:nvSpPr>
        <p:spPr>
          <a:xfrm>
            <a:off x="413328" y="3488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000" dirty="0">
                <a:latin typeface="Times New Roman" panose="02020603050405020304" pitchFamily="18" charset="0"/>
                <a:cs typeface="Times New Roman" panose="02020603050405020304" pitchFamily="18" charset="0"/>
              </a:rPr>
              <a:t>To do list</a:t>
            </a:r>
            <a:r>
              <a:rPr lang="ja-JP" altLang="en-US" sz="4000" dirty="0">
                <a:latin typeface="Times New Roman" panose="02020603050405020304" pitchFamily="18" charset="0"/>
                <a:cs typeface="Times New Roman" panose="02020603050405020304" pitchFamily="18" charset="0"/>
              </a:rPr>
              <a:t>（</a:t>
            </a:r>
            <a:r>
              <a:rPr lang="en-US" altLang="ja-JP" sz="4000" dirty="0">
                <a:latin typeface="Times New Roman" panose="02020603050405020304" pitchFamily="18" charset="0"/>
                <a:cs typeface="Times New Roman" panose="02020603050405020304" pitchFamily="18" charset="0"/>
              </a:rPr>
              <a:t>2/4</a:t>
            </a:r>
            <a:r>
              <a:rPr lang="ja-JP" altLang="en-US" sz="4000" dirty="0">
                <a:latin typeface="Times New Roman" panose="02020603050405020304" pitchFamily="18" charset="0"/>
                <a:cs typeface="Times New Roman" panose="02020603050405020304" pitchFamily="18" charset="0"/>
              </a:rPr>
              <a:t>）</a:t>
            </a:r>
          </a:p>
        </p:txBody>
      </p:sp>
      <p:grpSp>
        <p:nvGrpSpPr>
          <p:cNvPr id="6" name="グループ化 5">
            <a:extLst>
              <a:ext uri="{FF2B5EF4-FFF2-40B4-BE49-F238E27FC236}">
                <a16:creationId xmlns:a16="http://schemas.microsoft.com/office/drawing/2014/main" id="{0988CBAE-7584-2D1B-0939-4AA2CE62C4BB}"/>
              </a:ext>
            </a:extLst>
          </p:cNvPr>
          <p:cNvGrpSpPr/>
          <p:nvPr/>
        </p:nvGrpSpPr>
        <p:grpSpPr>
          <a:xfrm>
            <a:off x="726608" y="2269383"/>
            <a:ext cx="4962771" cy="4239800"/>
            <a:chOff x="1133229" y="2454049"/>
            <a:chExt cx="4962771" cy="4239800"/>
          </a:xfrm>
        </p:grpSpPr>
        <p:pic>
          <p:nvPicPr>
            <p:cNvPr id="4" name="図 3" descr="屋外, 建物, 座る, 床 が含まれている画像&#10;&#10;自動的に生成された説明">
              <a:extLst>
                <a:ext uri="{FF2B5EF4-FFF2-40B4-BE49-F238E27FC236}">
                  <a16:creationId xmlns:a16="http://schemas.microsoft.com/office/drawing/2014/main" id="{03A64DDE-DF69-D3C0-1E10-F3E9AEABDD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3229" y="2454049"/>
              <a:ext cx="4962771" cy="3722914"/>
            </a:xfrm>
            <a:prstGeom prst="rect">
              <a:avLst/>
            </a:prstGeom>
          </p:spPr>
        </p:pic>
        <p:sp>
          <p:nvSpPr>
            <p:cNvPr id="5" name="テキスト ボックス 4">
              <a:extLst>
                <a:ext uri="{FF2B5EF4-FFF2-40B4-BE49-F238E27FC236}">
                  <a16:creationId xmlns:a16="http://schemas.microsoft.com/office/drawing/2014/main" id="{B8D578FD-980F-5907-699B-48DF3242B9BA}"/>
                </a:ext>
              </a:extLst>
            </p:cNvPr>
            <p:cNvSpPr txBox="1"/>
            <p:nvPr/>
          </p:nvSpPr>
          <p:spPr>
            <a:xfrm>
              <a:off x="2788920" y="6324517"/>
              <a:ext cx="1338828" cy="369332"/>
            </a:xfrm>
            <a:prstGeom prst="rect">
              <a:avLst/>
            </a:prstGeom>
            <a:noFill/>
          </p:spPr>
          <p:txBody>
            <a:bodyPr wrap="none" rtlCol="0">
              <a:spAutoFit/>
            </a:bodyPr>
            <a:lstStyle/>
            <a:p>
              <a:r>
                <a:rPr kumimoji="1" lang="ja-JP" altLang="en-US" dirty="0"/>
                <a:t>研究棟１階</a:t>
              </a:r>
            </a:p>
          </p:txBody>
        </p:sp>
      </p:grpSp>
      <p:grpSp>
        <p:nvGrpSpPr>
          <p:cNvPr id="13" name="グループ化 12">
            <a:extLst>
              <a:ext uri="{FF2B5EF4-FFF2-40B4-BE49-F238E27FC236}">
                <a16:creationId xmlns:a16="http://schemas.microsoft.com/office/drawing/2014/main" id="{3F95D5FF-537A-B5C2-B921-379DA5EE0CAA}"/>
              </a:ext>
            </a:extLst>
          </p:cNvPr>
          <p:cNvGrpSpPr/>
          <p:nvPr/>
        </p:nvGrpSpPr>
        <p:grpSpPr>
          <a:xfrm>
            <a:off x="6270394" y="2177596"/>
            <a:ext cx="5689378" cy="3939308"/>
            <a:chOff x="6270394" y="2177596"/>
            <a:chExt cx="5689378" cy="3939308"/>
          </a:xfrm>
        </p:grpSpPr>
        <p:grpSp>
          <p:nvGrpSpPr>
            <p:cNvPr id="10" name="グループ化 9">
              <a:extLst>
                <a:ext uri="{FF2B5EF4-FFF2-40B4-BE49-F238E27FC236}">
                  <a16:creationId xmlns:a16="http://schemas.microsoft.com/office/drawing/2014/main" id="{BE904620-1EBC-A303-4416-36AF8EEA8AB3}"/>
                </a:ext>
              </a:extLst>
            </p:cNvPr>
            <p:cNvGrpSpPr/>
            <p:nvPr/>
          </p:nvGrpSpPr>
          <p:grpSpPr>
            <a:xfrm>
              <a:off x="6992257" y="2177596"/>
              <a:ext cx="4066514" cy="3157273"/>
              <a:chOff x="6992257" y="2177596"/>
              <a:chExt cx="4066514" cy="3157273"/>
            </a:xfrm>
          </p:grpSpPr>
          <p:pic>
            <p:nvPicPr>
              <p:cNvPr id="1026" name="Picture 2" descr="ラジコン飛行機のイラスト">
                <a:extLst>
                  <a:ext uri="{FF2B5EF4-FFF2-40B4-BE49-F238E27FC236}">
                    <a16:creationId xmlns:a16="http://schemas.microsoft.com/office/drawing/2014/main" id="{8E2E1250-7CDC-4175-6586-B2B79AE4252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992257" y="2177596"/>
                <a:ext cx="1832428" cy="3114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緑の車のイラスト">
                <a:extLst>
                  <a:ext uri="{FF2B5EF4-FFF2-40B4-BE49-F238E27FC236}">
                    <a16:creationId xmlns:a16="http://schemas.microsoft.com/office/drawing/2014/main" id="{956EA14F-623D-12E4-084B-6B4F6C66ECA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26343" y="3768143"/>
                <a:ext cx="1832428" cy="156672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テキスト ボックス 6">
              <a:extLst>
                <a:ext uri="{FF2B5EF4-FFF2-40B4-BE49-F238E27FC236}">
                  <a16:creationId xmlns:a16="http://schemas.microsoft.com/office/drawing/2014/main" id="{7F48CA16-6183-7062-BEC3-1FACBD33B0EA}"/>
                </a:ext>
              </a:extLst>
            </p:cNvPr>
            <p:cNvSpPr txBox="1"/>
            <p:nvPr/>
          </p:nvSpPr>
          <p:spPr>
            <a:xfrm>
              <a:off x="6270394" y="5470573"/>
              <a:ext cx="5689378" cy="646331"/>
            </a:xfrm>
            <a:prstGeom prst="rect">
              <a:avLst/>
            </a:prstGeom>
            <a:noFill/>
          </p:spPr>
          <p:txBody>
            <a:bodyPr wrap="none" rtlCol="0">
              <a:spAutoFit/>
            </a:bodyPr>
            <a:lstStyle/>
            <a:p>
              <a:r>
                <a:rPr lang="ja-JP" altLang="en-US" dirty="0"/>
                <a:t>人間がラジコンを操縦</a:t>
              </a:r>
              <a:endParaRPr lang="en-US" altLang="ja-JP" dirty="0"/>
            </a:p>
            <a:p>
              <a:r>
                <a:rPr lang="ja-JP" altLang="en-US" dirty="0"/>
                <a:t>画像</a:t>
              </a:r>
              <a:r>
                <a:rPr lang="en-US" altLang="ja-JP" dirty="0"/>
                <a:t>10000</a:t>
              </a:r>
              <a:r>
                <a:rPr lang="ja-JP" altLang="en-US" dirty="0"/>
                <a:t>枚程度（約コース</a:t>
              </a:r>
              <a:r>
                <a:rPr lang="en-US" altLang="ja-JP" dirty="0"/>
                <a:t>10</a:t>
              </a:r>
              <a:r>
                <a:rPr lang="ja-JP" altLang="en-US" dirty="0"/>
                <a:t>周分）のデータを得る</a:t>
              </a:r>
              <a:endParaRPr kumimoji="1" lang="ja-JP" altLang="en-US" dirty="0"/>
            </a:p>
          </p:txBody>
        </p:sp>
      </p:grpSp>
      <p:sp>
        <p:nvSpPr>
          <p:cNvPr id="12" name="コンテンツ プレースホルダー 2">
            <a:extLst>
              <a:ext uri="{FF2B5EF4-FFF2-40B4-BE49-F238E27FC236}">
                <a16:creationId xmlns:a16="http://schemas.microsoft.com/office/drawing/2014/main" id="{222E97B3-E9C4-7F0D-E01E-47235EACA922}"/>
              </a:ext>
            </a:extLst>
          </p:cNvPr>
          <p:cNvSpPr txBox="1">
            <a:spLocks/>
          </p:cNvSpPr>
          <p:nvPr/>
        </p:nvSpPr>
        <p:spPr>
          <a:xfrm>
            <a:off x="413328" y="1446934"/>
            <a:ext cx="10515600" cy="552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データ取り</a:t>
            </a:r>
          </a:p>
        </p:txBody>
      </p:sp>
    </p:spTree>
    <p:extLst>
      <p:ext uri="{BB962C8B-B14F-4D97-AF65-F5344CB8AC3E}">
        <p14:creationId xmlns:p14="http://schemas.microsoft.com/office/powerpoint/2010/main" val="1412741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764F9D47-B48A-9A01-95CF-BD9128880685}"/>
              </a:ext>
            </a:extLst>
          </p:cNvPr>
          <p:cNvSpPr txBox="1">
            <a:spLocks/>
          </p:cNvSpPr>
          <p:nvPr/>
        </p:nvSpPr>
        <p:spPr>
          <a:xfrm>
            <a:off x="413328" y="3488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000" dirty="0">
                <a:latin typeface="Times New Roman" panose="02020603050405020304" pitchFamily="18" charset="0"/>
                <a:cs typeface="Times New Roman" panose="02020603050405020304" pitchFamily="18" charset="0"/>
              </a:rPr>
              <a:t>To do list</a:t>
            </a:r>
            <a:r>
              <a:rPr lang="ja-JP" altLang="en-US" sz="4000" dirty="0">
                <a:latin typeface="Times New Roman" panose="02020603050405020304" pitchFamily="18" charset="0"/>
                <a:cs typeface="Times New Roman" panose="02020603050405020304" pitchFamily="18" charset="0"/>
              </a:rPr>
              <a:t>（</a:t>
            </a:r>
            <a:r>
              <a:rPr lang="en-US" altLang="ja-JP" sz="4000" dirty="0">
                <a:latin typeface="Times New Roman" panose="02020603050405020304" pitchFamily="18" charset="0"/>
                <a:cs typeface="Times New Roman" panose="02020603050405020304" pitchFamily="18" charset="0"/>
              </a:rPr>
              <a:t>3/4</a:t>
            </a:r>
            <a:r>
              <a:rPr lang="ja-JP" altLang="en-US" sz="4000" dirty="0">
                <a:latin typeface="Times New Roman" panose="02020603050405020304" pitchFamily="18" charset="0"/>
                <a:cs typeface="Times New Roman" panose="02020603050405020304" pitchFamily="18" charset="0"/>
              </a:rPr>
              <a:t>）</a:t>
            </a:r>
          </a:p>
        </p:txBody>
      </p:sp>
      <p:grpSp>
        <p:nvGrpSpPr>
          <p:cNvPr id="7" name="グループ化 6">
            <a:extLst>
              <a:ext uri="{FF2B5EF4-FFF2-40B4-BE49-F238E27FC236}">
                <a16:creationId xmlns:a16="http://schemas.microsoft.com/office/drawing/2014/main" id="{6A5E779B-B30B-0697-BC7E-1A34BF6096CC}"/>
              </a:ext>
            </a:extLst>
          </p:cNvPr>
          <p:cNvGrpSpPr/>
          <p:nvPr/>
        </p:nvGrpSpPr>
        <p:grpSpPr>
          <a:xfrm>
            <a:off x="431216" y="2187657"/>
            <a:ext cx="4702413" cy="3183901"/>
            <a:chOff x="649514" y="2467433"/>
            <a:chExt cx="4702413" cy="3183901"/>
          </a:xfrm>
        </p:grpSpPr>
        <p:pic>
          <p:nvPicPr>
            <p:cNvPr id="4" name="図 3" descr="テキスト&#10;&#10;自動的に生成された説明">
              <a:extLst>
                <a:ext uri="{FF2B5EF4-FFF2-40B4-BE49-F238E27FC236}">
                  <a16:creationId xmlns:a16="http://schemas.microsoft.com/office/drawing/2014/main" id="{849D19E3-5CE8-E9B8-38D5-23E70BE6E0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9514" y="2467433"/>
              <a:ext cx="4702413" cy="2670624"/>
            </a:xfrm>
            <a:prstGeom prst="rect">
              <a:avLst/>
            </a:prstGeom>
          </p:spPr>
        </p:pic>
        <p:sp>
          <p:nvSpPr>
            <p:cNvPr id="5" name="テキスト ボックス 4">
              <a:extLst>
                <a:ext uri="{FF2B5EF4-FFF2-40B4-BE49-F238E27FC236}">
                  <a16:creationId xmlns:a16="http://schemas.microsoft.com/office/drawing/2014/main" id="{7B5B5DD3-8228-9A35-D502-D25EFC0C7C5B}"/>
                </a:ext>
              </a:extLst>
            </p:cNvPr>
            <p:cNvSpPr txBox="1"/>
            <p:nvPr/>
          </p:nvSpPr>
          <p:spPr>
            <a:xfrm>
              <a:off x="1691136" y="5282002"/>
              <a:ext cx="2954655" cy="369332"/>
            </a:xfrm>
            <a:prstGeom prst="rect">
              <a:avLst/>
            </a:prstGeom>
            <a:noFill/>
          </p:spPr>
          <p:txBody>
            <a:bodyPr wrap="none" rtlCol="0">
              <a:spAutoFit/>
            </a:bodyPr>
            <a:lstStyle/>
            <a:p>
              <a:r>
                <a:rPr kumimoji="1" lang="ja-JP" altLang="en-US" dirty="0"/>
                <a:t>学習中のターミナルの様子</a:t>
              </a:r>
            </a:p>
          </p:txBody>
        </p:sp>
      </p:grpSp>
      <p:pic>
        <p:nvPicPr>
          <p:cNvPr id="2050" name="Picture 2" descr="ニューラルネットワーク イラスト素材 - iStock">
            <a:extLst>
              <a:ext uri="{FF2B5EF4-FFF2-40B4-BE49-F238E27FC236}">
                <a16:creationId xmlns:a16="http://schemas.microsoft.com/office/drawing/2014/main" id="{97660C5C-5042-281B-912A-48A5BD5EF1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24320" y="2467433"/>
            <a:ext cx="2029279" cy="2029279"/>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9CD23199-540B-C5C7-DBCF-70911526EC10}"/>
              </a:ext>
            </a:extLst>
          </p:cNvPr>
          <p:cNvSpPr/>
          <p:nvPr/>
        </p:nvSpPr>
        <p:spPr>
          <a:xfrm>
            <a:off x="7332435" y="3186116"/>
            <a:ext cx="391885" cy="59191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4AEC020-C2D8-F53E-EC7D-6FC677764A47}"/>
              </a:ext>
            </a:extLst>
          </p:cNvPr>
          <p:cNvSpPr/>
          <p:nvPr/>
        </p:nvSpPr>
        <p:spPr>
          <a:xfrm>
            <a:off x="9753599" y="3186115"/>
            <a:ext cx="391885" cy="59191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92880C6-A64E-F28F-7B0E-9C6382569B4E}"/>
              </a:ext>
            </a:extLst>
          </p:cNvPr>
          <p:cNvSpPr txBox="1"/>
          <p:nvPr/>
        </p:nvSpPr>
        <p:spPr>
          <a:xfrm>
            <a:off x="5947005" y="1999294"/>
            <a:ext cx="646331" cy="369332"/>
          </a:xfrm>
          <a:prstGeom prst="rect">
            <a:avLst/>
          </a:prstGeom>
          <a:noFill/>
        </p:spPr>
        <p:txBody>
          <a:bodyPr wrap="none" rtlCol="0">
            <a:spAutoFit/>
          </a:bodyPr>
          <a:lstStyle/>
          <a:p>
            <a:r>
              <a:rPr kumimoji="1" lang="ja-JP" altLang="en-US" dirty="0"/>
              <a:t>入力</a:t>
            </a:r>
          </a:p>
        </p:txBody>
      </p:sp>
      <p:sp>
        <p:nvSpPr>
          <p:cNvPr id="12" name="テキスト ボックス 11">
            <a:extLst>
              <a:ext uri="{FF2B5EF4-FFF2-40B4-BE49-F238E27FC236}">
                <a16:creationId xmlns:a16="http://schemas.microsoft.com/office/drawing/2014/main" id="{69D0DFC7-4F20-813A-F00F-99230EF8CF60}"/>
              </a:ext>
            </a:extLst>
          </p:cNvPr>
          <p:cNvSpPr txBox="1"/>
          <p:nvPr/>
        </p:nvSpPr>
        <p:spPr>
          <a:xfrm>
            <a:off x="10145484" y="2046228"/>
            <a:ext cx="1800493" cy="369332"/>
          </a:xfrm>
          <a:prstGeom prst="rect">
            <a:avLst/>
          </a:prstGeom>
          <a:noFill/>
        </p:spPr>
        <p:txBody>
          <a:bodyPr wrap="none" rtlCol="0">
            <a:spAutoFit/>
          </a:bodyPr>
          <a:lstStyle/>
          <a:p>
            <a:r>
              <a:rPr kumimoji="1" lang="ja-JP" altLang="en-US" dirty="0"/>
              <a:t>自動運転モデル</a:t>
            </a:r>
          </a:p>
        </p:txBody>
      </p:sp>
      <p:sp>
        <p:nvSpPr>
          <p:cNvPr id="13" name="コンテンツ プレースホルダー 2">
            <a:extLst>
              <a:ext uri="{FF2B5EF4-FFF2-40B4-BE49-F238E27FC236}">
                <a16:creationId xmlns:a16="http://schemas.microsoft.com/office/drawing/2014/main" id="{5503CEB4-AD7A-EFBA-34CC-FF733D750634}"/>
              </a:ext>
            </a:extLst>
          </p:cNvPr>
          <p:cNvSpPr txBox="1">
            <a:spLocks/>
          </p:cNvSpPr>
          <p:nvPr/>
        </p:nvSpPr>
        <p:spPr>
          <a:xfrm>
            <a:off x="413328" y="1446934"/>
            <a:ext cx="2866901" cy="552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データの学習</a:t>
            </a:r>
          </a:p>
        </p:txBody>
      </p:sp>
      <p:pic>
        <p:nvPicPr>
          <p:cNvPr id="16" name="図 15" descr="座る, 車, スーツケース, 荷物 が含まれている画像&#10;&#10;自動的に生成された説明">
            <a:extLst>
              <a:ext uri="{FF2B5EF4-FFF2-40B4-BE49-F238E27FC236}">
                <a16:creationId xmlns:a16="http://schemas.microsoft.com/office/drawing/2014/main" id="{EC9C2287-58BA-4FB6-8C6D-A098982D3A4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53041" y="2549220"/>
            <a:ext cx="1524000" cy="857250"/>
          </a:xfrm>
          <a:prstGeom prst="rect">
            <a:avLst/>
          </a:prstGeom>
        </p:spPr>
      </p:pic>
      <p:pic>
        <p:nvPicPr>
          <p:cNvPr id="18" name="図 17" descr="座る, テーブル が含まれている画像&#10;&#10;自動的に生成された説明">
            <a:extLst>
              <a:ext uri="{FF2B5EF4-FFF2-40B4-BE49-F238E27FC236}">
                <a16:creationId xmlns:a16="http://schemas.microsoft.com/office/drawing/2014/main" id="{EC678F0D-AF01-8F93-2C9F-CE6B6BDE330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08171" y="2815470"/>
            <a:ext cx="1524000" cy="857250"/>
          </a:xfrm>
          <a:prstGeom prst="rect">
            <a:avLst/>
          </a:prstGeom>
        </p:spPr>
      </p:pic>
      <p:pic>
        <p:nvPicPr>
          <p:cNvPr id="20" name="図 19" descr="座る, テーブル, ランプ, バイク が含まれている画像&#10;&#10;自動的に生成された説明">
            <a:extLst>
              <a:ext uri="{FF2B5EF4-FFF2-40B4-BE49-F238E27FC236}">
                <a16:creationId xmlns:a16="http://schemas.microsoft.com/office/drawing/2014/main" id="{F87CF746-B247-8427-1E73-F15E9682B68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34263" y="3094344"/>
            <a:ext cx="1524000" cy="857250"/>
          </a:xfrm>
          <a:prstGeom prst="rect">
            <a:avLst/>
          </a:prstGeom>
        </p:spPr>
      </p:pic>
      <p:sp>
        <p:nvSpPr>
          <p:cNvPr id="21" name="テキスト ボックス 20">
            <a:extLst>
              <a:ext uri="{FF2B5EF4-FFF2-40B4-BE49-F238E27FC236}">
                <a16:creationId xmlns:a16="http://schemas.microsoft.com/office/drawing/2014/main" id="{652A031C-DA29-795A-7D5B-3DC17141A2ED}"/>
              </a:ext>
            </a:extLst>
          </p:cNvPr>
          <p:cNvSpPr txBox="1"/>
          <p:nvPr/>
        </p:nvSpPr>
        <p:spPr>
          <a:xfrm>
            <a:off x="5531942" y="4281310"/>
            <a:ext cx="1800493" cy="1200329"/>
          </a:xfrm>
          <a:prstGeom prst="rect">
            <a:avLst/>
          </a:prstGeom>
          <a:noFill/>
        </p:spPr>
        <p:txBody>
          <a:bodyPr wrap="none" rtlCol="0">
            <a:spAutoFit/>
          </a:bodyPr>
          <a:lstStyle/>
          <a:p>
            <a:r>
              <a:rPr lang="ja-JP" altLang="en-US" dirty="0"/>
              <a:t>写真</a:t>
            </a:r>
            <a:endParaRPr kumimoji="1" lang="en-US" altLang="ja-JP" dirty="0"/>
          </a:p>
          <a:p>
            <a:r>
              <a:rPr kumimoji="1" lang="ja-JP" altLang="en-US" dirty="0"/>
              <a:t>スロットル値</a:t>
            </a:r>
            <a:endParaRPr kumimoji="1" lang="en-US" altLang="ja-JP" dirty="0"/>
          </a:p>
          <a:p>
            <a:r>
              <a:rPr lang="ja-JP" altLang="en-US" dirty="0"/>
              <a:t>ステアリング値</a:t>
            </a:r>
            <a:endParaRPr lang="en-US" altLang="ja-JP" dirty="0"/>
          </a:p>
          <a:p>
            <a:r>
              <a:rPr kumimoji="1" lang="ja-JP" altLang="en-US" dirty="0"/>
              <a:t>を含めたデータ</a:t>
            </a:r>
          </a:p>
        </p:txBody>
      </p:sp>
      <p:sp>
        <p:nvSpPr>
          <p:cNvPr id="22" name="テキスト ボックス 21">
            <a:extLst>
              <a:ext uri="{FF2B5EF4-FFF2-40B4-BE49-F238E27FC236}">
                <a16:creationId xmlns:a16="http://schemas.microsoft.com/office/drawing/2014/main" id="{1886187B-29A8-61A3-6A47-D88451A47951}"/>
              </a:ext>
            </a:extLst>
          </p:cNvPr>
          <p:cNvSpPr txBox="1"/>
          <p:nvPr/>
        </p:nvSpPr>
        <p:spPr>
          <a:xfrm>
            <a:off x="8350597" y="1999294"/>
            <a:ext cx="897165" cy="369332"/>
          </a:xfrm>
          <a:prstGeom prst="rect">
            <a:avLst/>
          </a:prstGeom>
          <a:noFill/>
        </p:spPr>
        <p:txBody>
          <a:bodyPr wrap="square" rtlCol="0">
            <a:spAutoFit/>
          </a:bodyPr>
          <a:lstStyle/>
          <a:p>
            <a:r>
              <a:rPr kumimoji="1" lang="ja-JP" altLang="en-US" dirty="0"/>
              <a:t>学習</a:t>
            </a:r>
          </a:p>
        </p:txBody>
      </p:sp>
      <p:pic>
        <p:nvPicPr>
          <p:cNvPr id="2052" name="Picture 4">
            <a:extLst>
              <a:ext uri="{FF2B5EF4-FFF2-40B4-BE49-F238E27FC236}">
                <a16:creationId xmlns:a16="http://schemas.microsoft.com/office/drawing/2014/main" id="{5089C8BF-E4A6-E328-6B57-A1DCF6BA5A4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315011" y="3298839"/>
            <a:ext cx="802160" cy="113172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人工知能・AIのイラスト">
            <a:extLst>
              <a:ext uri="{FF2B5EF4-FFF2-40B4-BE49-F238E27FC236}">
                <a16:creationId xmlns:a16="http://schemas.microsoft.com/office/drawing/2014/main" id="{911B21F8-2DF0-5B5B-2896-3A7CA9FF95D7}"/>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090205" y="2705638"/>
            <a:ext cx="735979" cy="642141"/>
          </a:xfrm>
          <a:prstGeom prst="rect">
            <a:avLst/>
          </a:prstGeom>
          <a:noFill/>
          <a:extLst>
            <a:ext uri="{909E8E84-426E-40DD-AFC4-6F175D3DCCD1}">
              <a14:hiddenFill xmlns:a14="http://schemas.microsoft.com/office/drawing/2010/main">
                <a:solidFill>
                  <a:srgbClr val="FFFFFF"/>
                </a:solidFill>
              </a14:hiddenFill>
            </a:ext>
          </a:extLst>
        </p:spPr>
      </p:pic>
      <p:sp>
        <p:nvSpPr>
          <p:cNvPr id="27" name="思考の吹き出し: 雲形 26">
            <a:extLst>
              <a:ext uri="{FF2B5EF4-FFF2-40B4-BE49-F238E27FC236}">
                <a16:creationId xmlns:a16="http://schemas.microsoft.com/office/drawing/2014/main" id="{8382F107-20BD-4C52-729C-D2C46B5B0494}"/>
              </a:ext>
            </a:extLst>
          </p:cNvPr>
          <p:cNvSpPr/>
          <p:nvPr/>
        </p:nvSpPr>
        <p:spPr>
          <a:xfrm>
            <a:off x="10901490" y="2557153"/>
            <a:ext cx="1113410" cy="939113"/>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74496887-39AE-5527-21D2-3E12FFF2F97D}"/>
              </a:ext>
            </a:extLst>
          </p:cNvPr>
          <p:cNvSpPr txBox="1"/>
          <p:nvPr/>
        </p:nvSpPr>
        <p:spPr>
          <a:xfrm>
            <a:off x="10145484" y="4572082"/>
            <a:ext cx="2031325" cy="1200329"/>
          </a:xfrm>
          <a:prstGeom prst="rect">
            <a:avLst/>
          </a:prstGeom>
          <a:noFill/>
        </p:spPr>
        <p:txBody>
          <a:bodyPr wrap="none" rtlCol="0">
            <a:spAutoFit/>
          </a:bodyPr>
          <a:lstStyle/>
          <a:p>
            <a:r>
              <a:rPr lang="ja-JP" altLang="en-US" dirty="0"/>
              <a:t>目の前の光景から</a:t>
            </a:r>
            <a:endParaRPr lang="en-US" altLang="ja-JP" dirty="0"/>
          </a:p>
          <a:p>
            <a:r>
              <a:rPr lang="ja-JP" altLang="en-US" dirty="0"/>
              <a:t>ステアリング値</a:t>
            </a:r>
            <a:endParaRPr lang="en-US" altLang="ja-JP" dirty="0"/>
          </a:p>
          <a:p>
            <a:r>
              <a:rPr kumimoji="1" lang="ja-JP" altLang="en-US" dirty="0"/>
              <a:t>スロットル値</a:t>
            </a:r>
            <a:endParaRPr kumimoji="1" lang="en-US" altLang="ja-JP" dirty="0"/>
          </a:p>
          <a:p>
            <a:r>
              <a:rPr lang="ja-JP" altLang="en-US" dirty="0"/>
              <a:t>を予測</a:t>
            </a:r>
            <a:endParaRPr kumimoji="1" lang="en-US" altLang="ja-JP" dirty="0"/>
          </a:p>
        </p:txBody>
      </p:sp>
      <p:sp>
        <p:nvSpPr>
          <p:cNvPr id="30" name="テキスト ボックス 29">
            <a:extLst>
              <a:ext uri="{FF2B5EF4-FFF2-40B4-BE49-F238E27FC236}">
                <a16:creationId xmlns:a16="http://schemas.microsoft.com/office/drawing/2014/main" id="{74C91259-0E90-909B-24C0-985B25C1F332}"/>
              </a:ext>
            </a:extLst>
          </p:cNvPr>
          <p:cNvSpPr txBox="1"/>
          <p:nvPr/>
        </p:nvSpPr>
        <p:spPr>
          <a:xfrm>
            <a:off x="7991799" y="4802914"/>
            <a:ext cx="1494320" cy="369332"/>
          </a:xfrm>
          <a:prstGeom prst="rect">
            <a:avLst/>
          </a:prstGeom>
          <a:noFill/>
        </p:spPr>
        <p:txBody>
          <a:bodyPr wrap="none" rtlCol="0">
            <a:spAutoFit/>
          </a:bodyPr>
          <a:lstStyle/>
          <a:p>
            <a:r>
              <a:rPr kumimoji="1" lang="en-US" altLang="ja-JP" dirty="0" err="1"/>
              <a:t>Keras</a:t>
            </a:r>
            <a:r>
              <a:rPr kumimoji="1" lang="ja-JP" altLang="en-US" dirty="0"/>
              <a:t>を使用</a:t>
            </a:r>
          </a:p>
        </p:txBody>
      </p:sp>
    </p:spTree>
    <p:extLst>
      <p:ext uri="{BB962C8B-B14F-4D97-AF65-F5344CB8AC3E}">
        <p14:creationId xmlns:p14="http://schemas.microsoft.com/office/powerpoint/2010/main" val="1051849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B606A170-DF47-78CE-FE8F-04AC037C0260}"/>
              </a:ext>
            </a:extLst>
          </p:cNvPr>
          <p:cNvSpPr>
            <a:spLocks noGrp="1"/>
          </p:cNvSpPr>
          <p:nvPr>
            <p:ph type="title"/>
          </p:nvPr>
        </p:nvSpPr>
        <p:spPr>
          <a:xfrm>
            <a:off x="413328" y="348817"/>
            <a:ext cx="10515600" cy="1325563"/>
          </a:xfrm>
        </p:spPr>
        <p:txBody>
          <a:bodyPr>
            <a:normAutofit/>
          </a:bodyPr>
          <a:lstStyle/>
          <a:p>
            <a:r>
              <a:rPr kumimoji="1" lang="en-US" altLang="ja-JP" sz="4000" dirty="0"/>
              <a:t>To do list</a:t>
            </a:r>
            <a:r>
              <a:rPr kumimoji="1" lang="ja-JP" altLang="en-US" sz="4000" dirty="0"/>
              <a:t>（</a:t>
            </a:r>
            <a:r>
              <a:rPr lang="en-US" altLang="ja-JP" sz="4000" dirty="0"/>
              <a:t>4</a:t>
            </a:r>
            <a:r>
              <a:rPr kumimoji="1" lang="en-US" altLang="ja-JP" sz="4000" dirty="0"/>
              <a:t>/4</a:t>
            </a:r>
            <a:r>
              <a:rPr kumimoji="1" lang="ja-JP" altLang="en-US" sz="4000" dirty="0"/>
              <a:t>）</a:t>
            </a:r>
          </a:p>
        </p:txBody>
      </p:sp>
      <p:sp>
        <p:nvSpPr>
          <p:cNvPr id="4" name="コンテンツ プレースホルダー 2">
            <a:extLst>
              <a:ext uri="{FF2B5EF4-FFF2-40B4-BE49-F238E27FC236}">
                <a16:creationId xmlns:a16="http://schemas.microsoft.com/office/drawing/2014/main" id="{7B1DFF99-0811-E65E-9C91-4268A2F199B2}"/>
              </a:ext>
            </a:extLst>
          </p:cNvPr>
          <p:cNvSpPr txBox="1">
            <a:spLocks/>
          </p:cNvSpPr>
          <p:nvPr/>
        </p:nvSpPr>
        <p:spPr>
          <a:xfrm>
            <a:off x="413328" y="1446934"/>
            <a:ext cx="2866901" cy="552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推論</a:t>
            </a:r>
          </a:p>
        </p:txBody>
      </p:sp>
      <p:grpSp>
        <p:nvGrpSpPr>
          <p:cNvPr id="17" name="グループ化 16">
            <a:extLst>
              <a:ext uri="{FF2B5EF4-FFF2-40B4-BE49-F238E27FC236}">
                <a16:creationId xmlns:a16="http://schemas.microsoft.com/office/drawing/2014/main" id="{1AF87AEC-2389-B38C-A586-44D320736328}"/>
              </a:ext>
            </a:extLst>
          </p:cNvPr>
          <p:cNvGrpSpPr/>
          <p:nvPr/>
        </p:nvGrpSpPr>
        <p:grpSpPr>
          <a:xfrm>
            <a:off x="1039125" y="1999294"/>
            <a:ext cx="10113750" cy="2541617"/>
            <a:chOff x="1054114" y="2288960"/>
            <a:chExt cx="10113750" cy="2541617"/>
          </a:xfrm>
        </p:grpSpPr>
        <p:pic>
          <p:nvPicPr>
            <p:cNvPr id="8" name="図 7" descr="道路, 小さい, 少し, 子供 が含まれている画像&#10;&#10;自動的に生成された説明">
              <a:extLst>
                <a:ext uri="{FF2B5EF4-FFF2-40B4-BE49-F238E27FC236}">
                  <a16:creationId xmlns:a16="http://schemas.microsoft.com/office/drawing/2014/main" id="{403DD0FC-7B1F-9A8E-50C6-6B297C11ADD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114" y="2770002"/>
              <a:ext cx="3921015" cy="2060575"/>
            </a:xfrm>
            <a:prstGeom prst="rect">
              <a:avLst/>
            </a:prstGeom>
          </p:spPr>
        </p:pic>
        <p:sp>
          <p:nvSpPr>
            <p:cNvPr id="9" name="矢印: 右 8">
              <a:extLst>
                <a:ext uri="{FF2B5EF4-FFF2-40B4-BE49-F238E27FC236}">
                  <a16:creationId xmlns:a16="http://schemas.microsoft.com/office/drawing/2014/main" id="{9E2EA9B2-5279-BAE1-D646-A991DBD18424}"/>
                </a:ext>
              </a:extLst>
            </p:cNvPr>
            <p:cNvSpPr/>
            <p:nvPr/>
          </p:nvSpPr>
          <p:spPr>
            <a:xfrm rot="2424954">
              <a:off x="2937274" y="3536538"/>
              <a:ext cx="446817" cy="31264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3783724-A4EB-142C-0ED6-7EA1D22B1686}"/>
                </a:ext>
              </a:extLst>
            </p:cNvPr>
            <p:cNvSpPr txBox="1"/>
            <p:nvPr/>
          </p:nvSpPr>
          <p:spPr>
            <a:xfrm>
              <a:off x="2566073" y="2288960"/>
              <a:ext cx="697627" cy="400110"/>
            </a:xfrm>
            <a:prstGeom prst="rect">
              <a:avLst/>
            </a:prstGeom>
            <a:noFill/>
          </p:spPr>
          <p:txBody>
            <a:bodyPr wrap="none" rtlCol="0">
              <a:spAutoFit/>
            </a:bodyPr>
            <a:lstStyle/>
            <a:p>
              <a:r>
                <a:rPr kumimoji="1" lang="ja-JP" altLang="en-US" sz="2000" dirty="0"/>
                <a:t>理想</a:t>
              </a:r>
            </a:p>
          </p:txBody>
        </p:sp>
        <p:sp>
          <p:nvSpPr>
            <p:cNvPr id="11" name="矢印: 右 10">
              <a:extLst>
                <a:ext uri="{FF2B5EF4-FFF2-40B4-BE49-F238E27FC236}">
                  <a16:creationId xmlns:a16="http://schemas.microsoft.com/office/drawing/2014/main" id="{BABBC990-4848-DD5B-42C3-34E209724DBD}"/>
                </a:ext>
              </a:extLst>
            </p:cNvPr>
            <p:cNvSpPr/>
            <p:nvPr/>
          </p:nvSpPr>
          <p:spPr>
            <a:xfrm>
              <a:off x="5798820" y="3429000"/>
              <a:ext cx="594360" cy="527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小さい, 少し, 子供, 座る が含まれている画像&#10;&#10;自動的に生成された説明">
              <a:extLst>
                <a:ext uri="{FF2B5EF4-FFF2-40B4-BE49-F238E27FC236}">
                  <a16:creationId xmlns:a16="http://schemas.microsoft.com/office/drawing/2014/main" id="{34EB002B-6F13-C8EA-B943-090D6C1460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6871" y="2770002"/>
              <a:ext cx="3950993" cy="2060575"/>
            </a:xfrm>
            <a:prstGeom prst="rect">
              <a:avLst/>
            </a:prstGeom>
          </p:spPr>
        </p:pic>
        <p:sp>
          <p:nvSpPr>
            <p:cNvPr id="16" name="テキスト ボックス 15">
              <a:extLst>
                <a:ext uri="{FF2B5EF4-FFF2-40B4-BE49-F238E27FC236}">
                  <a16:creationId xmlns:a16="http://schemas.microsoft.com/office/drawing/2014/main" id="{6104A0DF-70F9-EC2C-A02F-F077567489F7}"/>
                </a:ext>
              </a:extLst>
            </p:cNvPr>
            <p:cNvSpPr txBox="1"/>
            <p:nvPr/>
          </p:nvSpPr>
          <p:spPr>
            <a:xfrm>
              <a:off x="8407537" y="2288960"/>
              <a:ext cx="1723549" cy="400110"/>
            </a:xfrm>
            <a:prstGeom prst="rect">
              <a:avLst/>
            </a:prstGeom>
            <a:noFill/>
          </p:spPr>
          <p:txBody>
            <a:bodyPr wrap="none" rtlCol="0">
              <a:spAutoFit/>
            </a:bodyPr>
            <a:lstStyle/>
            <a:p>
              <a:r>
                <a:rPr kumimoji="1" lang="ja-JP" altLang="en-US" sz="2000" dirty="0"/>
                <a:t>曲がらない</a:t>
              </a:r>
              <a:r>
                <a:rPr kumimoji="1" lang="en-US" altLang="ja-JP" sz="2000" dirty="0"/>
                <a:t>…</a:t>
              </a:r>
              <a:endParaRPr kumimoji="1" lang="ja-JP" altLang="en-US" sz="2000" dirty="0"/>
            </a:p>
          </p:txBody>
        </p:sp>
      </p:grpSp>
      <p:sp>
        <p:nvSpPr>
          <p:cNvPr id="18" name="テキスト ボックス 17">
            <a:extLst>
              <a:ext uri="{FF2B5EF4-FFF2-40B4-BE49-F238E27FC236}">
                <a16:creationId xmlns:a16="http://schemas.microsoft.com/office/drawing/2014/main" id="{7CF8D1BF-FB9B-8175-AAA1-BA3CA3B16525}"/>
              </a:ext>
            </a:extLst>
          </p:cNvPr>
          <p:cNvSpPr txBox="1"/>
          <p:nvPr/>
        </p:nvSpPr>
        <p:spPr>
          <a:xfrm>
            <a:off x="4065074" y="4877967"/>
            <a:ext cx="4031873" cy="1631216"/>
          </a:xfrm>
          <a:prstGeom prst="rect">
            <a:avLst/>
          </a:prstGeom>
          <a:noFill/>
        </p:spPr>
        <p:txBody>
          <a:bodyPr wrap="none" rtlCol="0">
            <a:spAutoFit/>
          </a:bodyPr>
          <a:lstStyle/>
          <a:p>
            <a:r>
              <a:rPr kumimoji="1" lang="ja-JP" altLang="en-US" sz="2000" dirty="0"/>
              <a:t>期待通りの推論ができなかった</a:t>
            </a:r>
            <a:endParaRPr kumimoji="1" lang="en-US" altLang="ja-JP" sz="2000" dirty="0"/>
          </a:p>
          <a:p>
            <a:endParaRPr kumimoji="1" lang="en-US" altLang="ja-JP" sz="2000" dirty="0"/>
          </a:p>
          <a:p>
            <a:r>
              <a:rPr lang="ja-JP" altLang="en-US" sz="2000" dirty="0"/>
              <a:t>　　　　　　　↓</a:t>
            </a:r>
            <a:endParaRPr lang="en-US" altLang="ja-JP" sz="2000" dirty="0"/>
          </a:p>
          <a:p>
            <a:endParaRPr kumimoji="1" lang="en-US" altLang="ja-JP" sz="2000" dirty="0"/>
          </a:p>
          <a:p>
            <a:r>
              <a:rPr lang="ja-JP" altLang="en-US" sz="2000" dirty="0"/>
              <a:t>画像の加工で解決できるかも</a:t>
            </a:r>
            <a:r>
              <a:rPr lang="en-US" altLang="ja-JP" sz="2000" dirty="0"/>
              <a:t>…</a:t>
            </a:r>
            <a:r>
              <a:rPr lang="ja-JP" altLang="en-US" sz="2000" dirty="0"/>
              <a:t>？</a:t>
            </a:r>
            <a:endParaRPr lang="en-US" altLang="ja-JP" sz="2000" dirty="0"/>
          </a:p>
        </p:txBody>
      </p:sp>
    </p:spTree>
    <p:extLst>
      <p:ext uri="{BB962C8B-B14F-4D97-AF65-F5344CB8AC3E}">
        <p14:creationId xmlns:p14="http://schemas.microsoft.com/office/powerpoint/2010/main" val="40629672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451</Words>
  <Application>Microsoft Office PowerPoint</Application>
  <PresentationFormat>ワイド画面</PresentationFormat>
  <Paragraphs>112</Paragraphs>
  <Slides>13</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游ゴシック</vt:lpstr>
      <vt:lpstr>游ゴシック Light</vt:lpstr>
      <vt:lpstr>游明朝</vt:lpstr>
      <vt:lpstr>Arial</vt:lpstr>
      <vt:lpstr>Times New Roman</vt:lpstr>
      <vt:lpstr>Office テーマ</vt:lpstr>
      <vt:lpstr>Raspberry pi上での 自動運転モデルの推論</vt:lpstr>
      <vt:lpstr>PowerPoint プレゼンテーション</vt:lpstr>
      <vt:lpstr>PowerPoint プレゼンテーション</vt:lpstr>
      <vt:lpstr>PowerPoint プレゼンテーション</vt:lpstr>
      <vt:lpstr>PowerPoint プレゼンテーション</vt:lpstr>
      <vt:lpstr>To do list（1/4）</vt:lpstr>
      <vt:lpstr>PowerPoint プレゼンテーション</vt:lpstr>
      <vt:lpstr>PowerPoint プレゼンテーション</vt:lpstr>
      <vt:lpstr>To do list（4/4）</vt:lpstr>
      <vt:lpstr>Creative point</vt:lpstr>
      <vt:lpstr>　Demonstration</vt:lpstr>
      <vt:lpstr>Appendix</vt:lpstr>
      <vt:lpstr>　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Rapberry pi上での 自動運転モデルの推論</dc:title>
  <dc:creator>菅谷 駿</dc:creator>
  <cp:lastModifiedBy>菅谷 駿</cp:lastModifiedBy>
  <cp:revision>5</cp:revision>
  <dcterms:created xsi:type="dcterms:W3CDTF">2022-07-13T01:37:19Z</dcterms:created>
  <dcterms:modified xsi:type="dcterms:W3CDTF">2022-07-18T11:06:02Z</dcterms:modified>
</cp:coreProperties>
</file>